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1299" r:id="rId3"/>
    <p:sldId id="1392" r:id="rId4"/>
    <p:sldId id="1394" r:id="rId5"/>
    <p:sldId id="1395" r:id="rId6"/>
    <p:sldId id="1399" r:id="rId7"/>
    <p:sldId id="1401" r:id="rId8"/>
    <p:sldId id="1403" r:id="rId9"/>
    <p:sldId id="1396" r:id="rId10"/>
    <p:sldId id="1393" r:id="rId11"/>
    <p:sldId id="1359" r:id="rId12"/>
    <p:sldId id="1400" r:id="rId13"/>
    <p:sldId id="1405" r:id="rId14"/>
    <p:sldId id="1414" r:id="rId15"/>
    <p:sldId id="1407" r:id="rId16"/>
    <p:sldId id="1409" r:id="rId17"/>
    <p:sldId id="1415" r:id="rId18"/>
    <p:sldId id="1410" r:id="rId19"/>
    <p:sldId id="1416" r:id="rId20"/>
    <p:sldId id="1417" r:id="rId21"/>
    <p:sldId id="1418" r:id="rId22"/>
    <p:sldId id="1419" r:id="rId23"/>
    <p:sldId id="1420" r:id="rId24"/>
    <p:sldId id="1413" r:id="rId25"/>
    <p:sldId id="1356" r:id="rId26"/>
    <p:sldId id="1325" r:id="rId27"/>
    <p:sldId id="1320" r:id="rId28"/>
    <p:sldId id="1321" r:id="rId29"/>
    <p:sldId id="1322" r:id="rId30"/>
    <p:sldId id="1384" r:id="rId31"/>
    <p:sldId id="1360" r:id="rId32"/>
    <p:sldId id="1380" r:id="rId33"/>
    <p:sldId id="137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D5FC79"/>
    <a:srgbClr val="C7FAD4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86584"/>
  </p:normalViewPr>
  <p:slideViewPr>
    <p:cSldViewPr>
      <p:cViewPr>
        <p:scale>
          <a:sx n="108" d="100"/>
          <a:sy n="108" d="100"/>
        </p:scale>
        <p:origin x="1128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F0392-1AE5-B44B-8D0A-635242C45993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3D0F0-1451-BC48-88F4-FDC9CA45D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7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388B6-E426-410F-BA38-4EA536BAB427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CE4E4-DA19-4262-AB63-3C982A56DB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CE4E4-DA19-4262-AB63-3C982A56DBF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CE4E4-DA19-4262-AB63-3C982A56DBF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2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CE4E4-DA19-4262-AB63-3C982A56DB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0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CE4E4-DA19-4262-AB63-3C982A56DBF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CE4E4-DA19-4262-AB63-3C982A56DBF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00009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9037"/>
            <a:ext cx="8686800" cy="4906963"/>
          </a:xfrm>
        </p:spPr>
        <p:txBody>
          <a:bodyPr/>
          <a:lstStyle>
            <a:lvl1pPr>
              <a:defRPr sz="2000" b="1">
                <a:latin typeface="Verdana" pitchFamily="34" charset="0"/>
              </a:defRPr>
            </a:lvl1pPr>
            <a:lvl2pPr>
              <a:defRPr sz="1800">
                <a:latin typeface="Verdana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" y="6461125"/>
            <a:ext cx="6248400" cy="320675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defRPr sz="1400" b="1" cap="all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16675"/>
            <a:ext cx="457200" cy="365125"/>
          </a:xfrm>
        </p:spPr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mage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43427" cy="9143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039368"/>
            <a:ext cx="9144000" cy="274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6324599"/>
            <a:ext cx="8382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400800"/>
            <a:ext cx="8382000" cy="6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SSS-2-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0" y="5911849"/>
            <a:ext cx="762000" cy="94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Arkansas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Secure &amp; Scalable Systems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F198-5428-4954-BFCF-D1A216CA70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tee.readthedocs.io/en/latest/building/devices/qemu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svg"/><Relationship Id="rId7" Type="http://schemas.openxmlformats.org/officeDocument/2006/relationships/image" Target="../media/image3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16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57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5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62D44A-0690-B84D-8579-64CACBAF3396}"/>
              </a:ext>
            </a:extLst>
          </p:cNvPr>
          <p:cNvSpPr/>
          <p:nvPr/>
        </p:nvSpPr>
        <p:spPr>
          <a:xfrm>
            <a:off x="0" y="2421752"/>
            <a:ext cx="9144000" cy="4283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125659"/>
            <a:ext cx="79248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Chaoyu Zhang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Department of Computer Science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Arkansas State University, USA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chaoyu.zhang@smail.astate.edu</a:t>
            </a:r>
          </a:p>
        </p:txBody>
      </p:sp>
      <p:pic>
        <p:nvPicPr>
          <p:cNvPr id="8" name="Picture 7" descr="image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0" y="48045"/>
            <a:ext cx="1324480" cy="12122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EB7CA-B638-8349-9DEC-EE3E7A89AA0B}"/>
              </a:ext>
            </a:extLst>
          </p:cNvPr>
          <p:cNvSpPr txBox="1"/>
          <p:nvPr/>
        </p:nvSpPr>
        <p:spPr>
          <a:xfrm>
            <a:off x="0" y="296793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Trusted Execution Environment: ARM TrustZone and IoT 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FDAA44-70D3-894C-BA80-F04FC079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45"/>
            <a:ext cx="5257800" cy="2411807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﻿ARM 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Architecture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DE7A0-B23C-1D4A-9B17-C03582EEA285}"/>
              </a:ext>
            </a:extLst>
          </p:cNvPr>
          <p:cNvSpPr txBox="1"/>
          <p:nvPr/>
        </p:nvSpPr>
        <p:spPr>
          <a:xfrm>
            <a:off x="285750" y="2571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CEA413-942C-EB43-8D9E-6D44566E951F}"/>
              </a:ext>
            </a:extLst>
          </p:cNvPr>
          <p:cNvSpPr/>
          <p:nvPr/>
        </p:nvSpPr>
        <p:spPr>
          <a:xfrm>
            <a:off x="1524000" y="4572000"/>
            <a:ext cx="77600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AMBA AXI bus propagates the NS bit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 the SoC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Peripherals and memory are configured during run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TrustZone virtualizes each physical core into two cores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BDBB69-C53E-6C4F-BF14-6E2233E66956}"/>
              </a:ext>
            </a:extLst>
          </p:cNvPr>
          <p:cNvGrpSpPr/>
          <p:nvPr/>
        </p:nvGrpSpPr>
        <p:grpSpPr>
          <a:xfrm>
            <a:off x="926774" y="1130570"/>
            <a:ext cx="7543800" cy="3746230"/>
            <a:chOff x="926774" y="1130570"/>
            <a:chExt cx="7543800" cy="374623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AB0B664-2B27-BA49-A086-7ADE18776BA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26774" y="1130570"/>
              <a:ext cx="7543800" cy="362102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88F-4FA6-3E4F-B344-E660564333A3}"/>
                </a:ext>
              </a:extLst>
            </p:cNvPr>
            <p:cNvSpPr/>
            <p:nvPr/>
          </p:nvSpPr>
          <p:spPr>
            <a:xfrm>
              <a:off x="7162800" y="4114800"/>
              <a:ext cx="1307774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80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TrustZone Architecture and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6D726-4EF7-BD4F-9398-48BC43F36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066799"/>
            <a:ext cx="11079703" cy="5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DB7B52-220B-1445-8BF6-93020E238FD8}"/>
              </a:ext>
            </a:extLst>
          </p:cNvPr>
          <p:cNvGrpSpPr/>
          <p:nvPr/>
        </p:nvGrpSpPr>
        <p:grpSpPr>
          <a:xfrm>
            <a:off x="1028700" y="1314820"/>
            <a:ext cx="7086600" cy="3981242"/>
            <a:chOff x="1130300" y="1860003"/>
            <a:chExt cx="7086600" cy="3981242"/>
          </a:xfrm>
          <a:noFill/>
        </p:grpSpPr>
        <p:sp>
          <p:nvSpPr>
            <p:cNvPr id="9" name="Left-Right Arrow 8">
              <a:extLst>
                <a:ext uri="{FF2B5EF4-FFF2-40B4-BE49-F238E27FC236}">
                  <a16:creationId xmlns:a16="http://schemas.microsoft.com/office/drawing/2014/main" id="{B601F84C-04C6-1540-8433-5FB583A697ED}"/>
                </a:ext>
              </a:extLst>
            </p:cNvPr>
            <p:cNvSpPr/>
            <p:nvPr/>
          </p:nvSpPr>
          <p:spPr>
            <a:xfrm>
              <a:off x="1130300" y="2895600"/>
              <a:ext cx="7086600" cy="381000"/>
            </a:xfrm>
            <a:prstGeom prst="left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AXI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Bus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Up-Down Arrow 9">
              <a:extLst>
                <a:ext uri="{FF2B5EF4-FFF2-40B4-BE49-F238E27FC236}">
                  <a16:creationId xmlns:a16="http://schemas.microsoft.com/office/drawing/2014/main" id="{01D17C1D-DA2D-E04D-B94A-ED7FFBEDC042}"/>
                </a:ext>
              </a:extLst>
            </p:cNvPr>
            <p:cNvSpPr/>
            <p:nvPr/>
          </p:nvSpPr>
          <p:spPr>
            <a:xfrm>
              <a:off x="3254374" y="2542755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87A8C506-3727-A04C-A824-70D7C1106FB6}"/>
                </a:ext>
              </a:extLst>
            </p:cNvPr>
            <p:cNvSpPr/>
            <p:nvPr/>
          </p:nvSpPr>
          <p:spPr>
            <a:xfrm>
              <a:off x="5878511" y="2555801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Up-Down Arrow 14">
              <a:extLst>
                <a:ext uri="{FF2B5EF4-FFF2-40B4-BE49-F238E27FC236}">
                  <a16:creationId xmlns:a16="http://schemas.microsoft.com/office/drawing/2014/main" id="{903E4ECB-B4C4-1449-B5D4-FA61B2D7567B}"/>
                </a:ext>
              </a:extLst>
            </p:cNvPr>
            <p:cNvSpPr/>
            <p:nvPr/>
          </p:nvSpPr>
          <p:spPr>
            <a:xfrm>
              <a:off x="2120900" y="3218337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Up-Down Arrow 15">
              <a:extLst>
                <a:ext uri="{FF2B5EF4-FFF2-40B4-BE49-F238E27FC236}">
                  <a16:creationId xmlns:a16="http://schemas.microsoft.com/office/drawing/2014/main" id="{114B01CC-29DC-6642-85CB-285B66371880}"/>
                </a:ext>
              </a:extLst>
            </p:cNvPr>
            <p:cNvSpPr/>
            <p:nvPr/>
          </p:nvSpPr>
          <p:spPr>
            <a:xfrm>
              <a:off x="3254374" y="3226538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Up-Down Arrow 16">
              <a:extLst>
                <a:ext uri="{FF2B5EF4-FFF2-40B4-BE49-F238E27FC236}">
                  <a16:creationId xmlns:a16="http://schemas.microsoft.com/office/drawing/2014/main" id="{B2CC3785-3034-E146-B719-EC93BDFD914A}"/>
                </a:ext>
              </a:extLst>
            </p:cNvPr>
            <p:cNvSpPr/>
            <p:nvPr/>
          </p:nvSpPr>
          <p:spPr>
            <a:xfrm>
              <a:off x="5864222" y="3219579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F40F9304-E4ED-E74D-B4D6-EFE993E2B5A2}"/>
                </a:ext>
              </a:extLst>
            </p:cNvPr>
            <p:cNvSpPr/>
            <p:nvPr/>
          </p:nvSpPr>
          <p:spPr>
            <a:xfrm>
              <a:off x="7226303" y="3218337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Up-Down Arrow 18">
              <a:extLst>
                <a:ext uri="{FF2B5EF4-FFF2-40B4-BE49-F238E27FC236}">
                  <a16:creationId xmlns:a16="http://schemas.microsoft.com/office/drawing/2014/main" id="{4C23C4D1-6A9D-E142-9075-57A45123FC82}"/>
                </a:ext>
              </a:extLst>
            </p:cNvPr>
            <p:cNvSpPr/>
            <p:nvPr/>
          </p:nvSpPr>
          <p:spPr>
            <a:xfrm>
              <a:off x="2120900" y="3973603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Up-Down Arrow 19">
              <a:extLst>
                <a:ext uri="{FF2B5EF4-FFF2-40B4-BE49-F238E27FC236}">
                  <a16:creationId xmlns:a16="http://schemas.microsoft.com/office/drawing/2014/main" id="{F07C42F4-7104-7E4E-88D8-5EB610F8CA56}"/>
                </a:ext>
              </a:extLst>
            </p:cNvPr>
            <p:cNvSpPr/>
            <p:nvPr/>
          </p:nvSpPr>
          <p:spPr>
            <a:xfrm>
              <a:off x="3254374" y="3981804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0D99F3D0-D795-5744-A317-1FDAC20A0202}"/>
                </a:ext>
              </a:extLst>
            </p:cNvPr>
            <p:cNvSpPr/>
            <p:nvPr/>
          </p:nvSpPr>
          <p:spPr>
            <a:xfrm>
              <a:off x="7226303" y="3996237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6FE7FF1D-FCB1-8441-B1E3-B7CA2D2BCE19}"/>
                </a:ext>
              </a:extLst>
            </p:cNvPr>
            <p:cNvSpPr/>
            <p:nvPr/>
          </p:nvSpPr>
          <p:spPr>
            <a:xfrm>
              <a:off x="2120900" y="5085979"/>
              <a:ext cx="161925" cy="396820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4CA36D-9DE0-7147-BDB1-E427ADA8D312}"/>
                </a:ext>
              </a:extLst>
            </p:cNvPr>
            <p:cNvSpPr/>
            <p:nvPr/>
          </p:nvSpPr>
          <p:spPr>
            <a:xfrm>
              <a:off x="2882900" y="1863379"/>
              <a:ext cx="914400" cy="609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ARM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Core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F6E983-DFC7-544B-A54B-72FE21AA4C34}"/>
                </a:ext>
              </a:extLst>
            </p:cNvPr>
            <p:cNvSpPr/>
            <p:nvPr/>
          </p:nvSpPr>
          <p:spPr>
            <a:xfrm>
              <a:off x="5199852" y="1860003"/>
              <a:ext cx="1357318" cy="609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Interrupt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Controller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51F941-B254-CD48-8724-868BC9CFCBDD}"/>
                </a:ext>
              </a:extLst>
            </p:cNvPr>
            <p:cNvSpPr/>
            <p:nvPr/>
          </p:nvSpPr>
          <p:spPr>
            <a:xfrm>
              <a:off x="1744658" y="3615157"/>
              <a:ext cx="909638" cy="32273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TZASC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C5EA28-1A8E-FE4D-9323-326D37D7B617}"/>
                </a:ext>
              </a:extLst>
            </p:cNvPr>
            <p:cNvSpPr/>
            <p:nvPr/>
          </p:nvSpPr>
          <p:spPr>
            <a:xfrm>
              <a:off x="2882900" y="3635046"/>
              <a:ext cx="909638" cy="32273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TZMA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0F8F8-737B-9D44-A7CE-15943060F4B9}"/>
                </a:ext>
              </a:extLst>
            </p:cNvPr>
            <p:cNvSpPr/>
            <p:nvPr/>
          </p:nvSpPr>
          <p:spPr>
            <a:xfrm>
              <a:off x="5490365" y="3650866"/>
              <a:ext cx="909638" cy="32273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TZPC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9B7CA1-00AD-0248-B240-45E971904461}"/>
                </a:ext>
              </a:extLst>
            </p:cNvPr>
            <p:cNvSpPr/>
            <p:nvPr/>
          </p:nvSpPr>
          <p:spPr>
            <a:xfrm>
              <a:off x="6469064" y="3649047"/>
              <a:ext cx="1747836" cy="32273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AXI-TO-APBB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9BC1C85-F1F0-0F48-91F9-59058F4DAC89}"/>
                </a:ext>
              </a:extLst>
            </p:cNvPr>
            <p:cNvSpPr/>
            <p:nvPr/>
          </p:nvSpPr>
          <p:spPr>
            <a:xfrm>
              <a:off x="1556140" y="4377923"/>
              <a:ext cx="1286673" cy="7010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Dynamic Memory Controller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BB169F-7888-9045-9BEA-B31C9D7153BA}"/>
                </a:ext>
              </a:extLst>
            </p:cNvPr>
            <p:cNvSpPr/>
            <p:nvPr/>
          </p:nvSpPr>
          <p:spPr>
            <a:xfrm>
              <a:off x="1723224" y="5518508"/>
              <a:ext cx="909638" cy="32273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84B40C-5890-0D4C-A00B-7DEF263C439F}"/>
                </a:ext>
              </a:extLst>
            </p:cNvPr>
            <p:cNvSpPr/>
            <p:nvPr/>
          </p:nvSpPr>
          <p:spPr>
            <a:xfrm>
              <a:off x="3150920" y="4410646"/>
              <a:ext cx="909638" cy="581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B4720D-6A96-8143-9A77-725C612BFE86}"/>
                </a:ext>
              </a:extLst>
            </p:cNvPr>
            <p:cNvSpPr/>
            <p:nvPr/>
          </p:nvSpPr>
          <p:spPr>
            <a:xfrm>
              <a:off x="6697131" y="4410646"/>
              <a:ext cx="1214436" cy="9397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Peripherals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1DD6E5E-8A01-2E4C-9186-139AC911984D}"/>
                </a:ext>
              </a:extLst>
            </p:cNvPr>
            <p:cNvCxnSpPr>
              <a:stCxn id="25" idx="1"/>
              <a:endCxn id="30" idx="1"/>
            </p:cNvCxnSpPr>
            <p:nvPr/>
          </p:nvCxnSpPr>
          <p:spPr>
            <a:xfrm rot="10800000" flipV="1">
              <a:off x="1723224" y="3776525"/>
              <a:ext cx="21434" cy="1903351"/>
            </a:xfrm>
            <a:prstGeom prst="bentConnector3">
              <a:avLst>
                <a:gd name="adj1" fmla="val 116653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302317-4DF4-994E-8349-78C4AD7D679F}"/>
                </a:ext>
              </a:extLst>
            </p:cNvPr>
            <p:cNvCxnSpPr>
              <a:stCxn id="27" idx="2"/>
              <a:endCxn id="32" idx="1"/>
            </p:cNvCxnSpPr>
            <p:nvPr/>
          </p:nvCxnSpPr>
          <p:spPr>
            <a:xfrm rot="16200000" flipH="1">
              <a:off x="5867703" y="4051083"/>
              <a:ext cx="906909" cy="751947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4">
            <a:extLst>
              <a:ext uri="{FF2B5EF4-FFF2-40B4-BE49-F238E27FC236}">
                <a16:creationId xmlns:a16="http://schemas.microsoft.com/office/drawing/2014/main" id="{F4F28A07-2EAF-B343-AC1A-6CA84593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C4420-FC00-0B47-965F-E62A5BE16913}"/>
              </a:ext>
            </a:extLst>
          </p:cNvPr>
          <p:cNvSpPr/>
          <p:nvPr/>
        </p:nvSpPr>
        <p:spPr>
          <a:xfrm>
            <a:off x="5100224" y="5571840"/>
            <a:ext cx="4060132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Memory isolation mechanism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EC2B2B-8CFC-8940-B763-6DC9CE86077D}"/>
              </a:ext>
            </a:extLst>
          </p:cNvPr>
          <p:cNvSpPr/>
          <p:nvPr/>
        </p:nvSpPr>
        <p:spPr>
          <a:xfrm>
            <a:off x="1060316" y="5575430"/>
            <a:ext cx="3441968" cy="458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dirty="0"/>
              <a:t>Peripheral isolation mechanism</a:t>
            </a:r>
          </a:p>
        </p:txBody>
      </p:sp>
    </p:spTree>
    <p:extLst>
      <p:ext uri="{BB962C8B-B14F-4D97-AF65-F5344CB8AC3E}">
        <p14:creationId xmlns:p14="http://schemas.microsoft.com/office/powerpoint/2010/main" val="43256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Processor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Cluster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Model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1D2521C-6954-354E-A425-DC3A38116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56292"/>
            <a:ext cx="4206240" cy="29454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CF86A-F324-DF49-BE47-1E026E1CC711}"/>
              </a:ext>
            </a:extLst>
          </p:cNvPr>
          <p:cNvSpPr/>
          <p:nvPr/>
        </p:nvSpPr>
        <p:spPr>
          <a:xfrm>
            <a:off x="4667776" y="1901131"/>
            <a:ext cx="44762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ARM Multiprocessor cluster has four physical cores, and each physical core has a secure virtual core and virtual non-secure core</a:t>
            </a:r>
          </a:p>
          <a:p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The Non-secure virtual processor can only access Non-secure system resources, but the Secure virtual processor can see all resources</a:t>
            </a:r>
          </a:p>
          <a:p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The NS bit's value on the main system bus is indirectly derived from the identity of the virtual core that performed the instruction or data access. </a:t>
            </a:r>
            <a:endParaRPr lang="en-US" sz="1600" dirty="0"/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21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Memory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System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E1D00DC-A2BD-A94F-9DCD-5B9660ACFB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77132"/>
            <a:ext cx="4581525" cy="3520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281A77-322B-5642-8A31-2C95689A922F}"/>
              </a:ext>
            </a:extLst>
          </p:cNvPr>
          <p:cNvSpPr/>
          <p:nvPr/>
        </p:nvSpPr>
        <p:spPr>
          <a:xfrm>
            <a:off x="4960883" y="2362200"/>
            <a:ext cx="40307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MMU(Memory Manage Unit) maps the virtual address space to the physical address space outside of the processor.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Each world have their own virtual MMUs, manages the mapping of physical addresses.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One TLB</a:t>
            </a:r>
            <a:r>
              <a:rPr lang="en-US" sz="1600" dirty="0"/>
              <a:t> (Translation lookaside buffer)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shared by the two worlds.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579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Memory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System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852EB-4D7C-8448-B77B-0918D20CDABB}"/>
              </a:ext>
            </a:extLst>
          </p:cNvPr>
          <p:cNvSpPr/>
          <p:nvPr/>
        </p:nvSpPr>
        <p:spPr>
          <a:xfrm>
            <a:off x="223098" y="3381980"/>
            <a:ext cx="88502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NS bit is to mark which world each item belongs 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There is no need to refresh the TLB again when switching between the two worlds.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Caches has additional tag bit records the world and hold data from both sides.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need to refresh the cache when switching between worlds </a:t>
            </a:r>
          </a:p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A97E225-0D8E-7840-9FA4-30C08007F5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58412" r="23170" b="5518"/>
          <a:stretch/>
        </p:blipFill>
        <p:spPr>
          <a:xfrm>
            <a:off x="2514599" y="1487766"/>
            <a:ext cx="4267200" cy="16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5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Monitor Mode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81A5246-1226-7542-BB41-F9A1BE1591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3" y="1279113"/>
            <a:ext cx="4572000" cy="2914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366527-4E81-304F-A7DD-92DC53A7D91D}"/>
              </a:ext>
            </a:extLst>
          </p:cNvPr>
          <p:cNvSpPr/>
          <p:nvPr/>
        </p:nvSpPr>
        <p:spPr>
          <a:xfrm>
            <a:off x="704193" y="4364352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The monitor mode is a robust gatekeeper that manages the switches between the Secure and Non-secure processor states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No direct switching between the secure world and the non-secure world. All switching operations are performed through the Monitor Mode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914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Secure Boot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文本框 99">
            <a:extLst>
              <a:ext uri="{FF2B5EF4-FFF2-40B4-BE49-F238E27FC236}">
                <a16:creationId xmlns:a16="http://schemas.microsoft.com/office/drawing/2014/main" id="{4E7ABE09-F4BB-F046-A314-8BE70F2C1EE1}"/>
              </a:ext>
            </a:extLst>
          </p:cNvPr>
          <p:cNvSpPr txBox="1"/>
          <p:nvPr/>
        </p:nvSpPr>
        <p:spPr>
          <a:xfrm>
            <a:off x="186559" y="3931108"/>
            <a:ext cx="8937395" cy="20621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</a:rPr>
              <a:t>﻿Starts with trusted bootloader in 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</a:rPr>
              <a:t>Cryptographic authenticate to each stage of the secure world boot process. 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</a:rPr>
              <a:t>Assert the integrity of all the secure world software images that are executed. Prevent any unauthorized or maliciously modified software from running. 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cs typeface="Times New Roman" panose="02020603050405020304" pitchFamily="18" charset="0"/>
              </a:rPr>
              <a:t>﻿Public Key for the root of trust programmed into one time programmable on-chip memory.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56A63E-CE3E-FD42-9E7F-1D4415E7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34136"/>
            <a:ext cx="4229100" cy="24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5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API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0BA03C-BE2C-2E4D-85BE-6F19B9089E25}"/>
              </a:ext>
            </a:extLst>
          </p:cNvPr>
          <p:cNvGrpSpPr/>
          <p:nvPr/>
        </p:nvGrpSpPr>
        <p:grpSpPr>
          <a:xfrm>
            <a:off x="1143000" y="1340462"/>
            <a:ext cx="6770682" cy="2768533"/>
            <a:chOff x="558525" y="0"/>
            <a:chExt cx="6771175" cy="2768700"/>
          </a:xfrm>
        </p:grpSpPr>
        <p:sp>
          <p:nvSpPr>
            <p:cNvPr id="16" name="Shape 323">
              <a:extLst>
                <a:ext uri="{FF2B5EF4-FFF2-40B4-BE49-F238E27FC236}">
                  <a16:creationId xmlns:a16="http://schemas.microsoft.com/office/drawing/2014/main" id="{3E245181-03B0-614C-B039-EFB5A6305255}"/>
                </a:ext>
              </a:extLst>
            </p:cNvPr>
            <p:cNvSpPr/>
            <p:nvPr/>
          </p:nvSpPr>
          <p:spPr>
            <a:xfrm>
              <a:off x="558525" y="25200"/>
              <a:ext cx="2677800" cy="2718300"/>
            </a:xfrm>
            <a:custGeom>
              <a:avLst/>
              <a:gdLst/>
              <a:ahLst/>
              <a:cxnLst/>
              <a:rect l="0" t="0" r="0" b="0"/>
              <a:pathLst>
                <a:path w="2677800" h="2718300">
                  <a:moveTo>
                    <a:pt x="446309" y="0"/>
                  </a:moveTo>
                  <a:lnTo>
                    <a:pt x="2231491" y="0"/>
                  </a:lnTo>
                  <a:cubicBezTo>
                    <a:pt x="2349860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271991"/>
                  </a:lnTo>
                  <a:cubicBezTo>
                    <a:pt x="2677800" y="2518481"/>
                    <a:pt x="2477981" y="2718300"/>
                    <a:pt x="2231491" y="2718300"/>
                  </a:cubicBezTo>
                  <a:lnTo>
                    <a:pt x="446309" y="2718300"/>
                  </a:lnTo>
                  <a:cubicBezTo>
                    <a:pt x="199819" y="2718300"/>
                    <a:pt x="0" y="2518481"/>
                    <a:pt x="0" y="2271991"/>
                  </a:cubicBez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3C4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324">
              <a:extLst>
                <a:ext uri="{FF2B5EF4-FFF2-40B4-BE49-F238E27FC236}">
                  <a16:creationId xmlns:a16="http://schemas.microsoft.com/office/drawing/2014/main" id="{21985F83-FB8D-4C4A-8B96-7A3E92E9F85F}"/>
                </a:ext>
              </a:extLst>
            </p:cNvPr>
            <p:cNvSpPr/>
            <p:nvPr/>
          </p:nvSpPr>
          <p:spPr>
            <a:xfrm>
              <a:off x="558525" y="25200"/>
              <a:ext cx="2677800" cy="2718300"/>
            </a:xfrm>
            <a:custGeom>
              <a:avLst/>
              <a:gdLst/>
              <a:ahLst/>
              <a:cxnLst/>
              <a:rect l="0" t="0" r="0" b="0"/>
              <a:pathLst>
                <a:path w="2677800" h="2718300">
                  <a:moveTo>
                    <a:pt x="0" y="446309"/>
                  </a:move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lnTo>
                    <a:pt x="2231491" y="0"/>
                  </a:lnTo>
                  <a:lnTo>
                    <a:pt x="2231491" y="0"/>
                  </a:lnTo>
                  <a:cubicBezTo>
                    <a:pt x="2349860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271991"/>
                  </a:lnTo>
                  <a:cubicBezTo>
                    <a:pt x="2677800" y="2518481"/>
                    <a:pt x="2477981" y="2718300"/>
                    <a:pt x="2231491" y="2718300"/>
                  </a:cubicBezTo>
                  <a:lnTo>
                    <a:pt x="446309" y="2718300"/>
                  </a:lnTo>
                  <a:cubicBezTo>
                    <a:pt x="199819" y="2718300"/>
                    <a:pt x="0" y="2518481"/>
                    <a:pt x="0" y="227199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325">
              <a:extLst>
                <a:ext uri="{FF2B5EF4-FFF2-40B4-BE49-F238E27FC236}">
                  <a16:creationId xmlns:a16="http://schemas.microsoft.com/office/drawing/2014/main" id="{6C43673F-893D-2D49-88DE-F8302F400C54}"/>
                </a:ext>
              </a:extLst>
            </p:cNvPr>
            <p:cNvSpPr/>
            <p:nvPr/>
          </p:nvSpPr>
          <p:spPr>
            <a:xfrm>
              <a:off x="4651900" y="0"/>
              <a:ext cx="2677800" cy="2768700"/>
            </a:xfrm>
            <a:custGeom>
              <a:avLst/>
              <a:gdLst/>
              <a:ahLst/>
              <a:cxnLst/>
              <a:rect l="0" t="0" r="0" b="0"/>
              <a:pathLst>
                <a:path w="2677800" h="2768700">
                  <a:moveTo>
                    <a:pt x="446309" y="0"/>
                  </a:moveTo>
                  <a:lnTo>
                    <a:pt x="2231491" y="0"/>
                  </a:lnTo>
                  <a:cubicBezTo>
                    <a:pt x="2349859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322391"/>
                  </a:lnTo>
                  <a:cubicBezTo>
                    <a:pt x="2677800" y="2568881"/>
                    <a:pt x="2477981" y="2768700"/>
                    <a:pt x="2231491" y="2768700"/>
                  </a:cubicBezTo>
                  <a:lnTo>
                    <a:pt x="446309" y="2768700"/>
                  </a:lnTo>
                  <a:cubicBezTo>
                    <a:pt x="199819" y="2768700"/>
                    <a:pt x="0" y="2568881"/>
                    <a:pt x="0" y="2322391"/>
                  </a:cubicBez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D9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326">
              <a:extLst>
                <a:ext uri="{FF2B5EF4-FFF2-40B4-BE49-F238E27FC236}">
                  <a16:creationId xmlns:a16="http://schemas.microsoft.com/office/drawing/2014/main" id="{FCB2FBC3-A0EE-844E-99CD-80F22F4B0675}"/>
                </a:ext>
              </a:extLst>
            </p:cNvPr>
            <p:cNvSpPr/>
            <p:nvPr/>
          </p:nvSpPr>
          <p:spPr>
            <a:xfrm>
              <a:off x="4651900" y="0"/>
              <a:ext cx="2677800" cy="2768700"/>
            </a:xfrm>
            <a:custGeom>
              <a:avLst/>
              <a:gdLst/>
              <a:ahLst/>
              <a:cxnLst/>
              <a:rect l="0" t="0" r="0" b="0"/>
              <a:pathLst>
                <a:path w="2677800" h="2768700">
                  <a:moveTo>
                    <a:pt x="0" y="446309"/>
                  </a:move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lnTo>
                    <a:pt x="2231491" y="0"/>
                  </a:lnTo>
                  <a:lnTo>
                    <a:pt x="2231491" y="0"/>
                  </a:lnTo>
                  <a:cubicBezTo>
                    <a:pt x="2349859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322391"/>
                  </a:lnTo>
                  <a:cubicBezTo>
                    <a:pt x="2677800" y="2568881"/>
                    <a:pt x="2477981" y="2768700"/>
                    <a:pt x="2231491" y="2768700"/>
                  </a:cubicBezTo>
                  <a:lnTo>
                    <a:pt x="446309" y="2768700"/>
                  </a:lnTo>
                  <a:cubicBezTo>
                    <a:pt x="199819" y="2768700"/>
                    <a:pt x="0" y="2568881"/>
                    <a:pt x="0" y="232239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327">
              <a:extLst>
                <a:ext uri="{FF2B5EF4-FFF2-40B4-BE49-F238E27FC236}">
                  <a16:creationId xmlns:a16="http://schemas.microsoft.com/office/drawing/2014/main" id="{588B783B-3F1E-D149-852C-91BE2A2626CC}"/>
                </a:ext>
              </a:extLst>
            </p:cNvPr>
            <p:cNvSpPr/>
            <p:nvPr/>
          </p:nvSpPr>
          <p:spPr>
            <a:xfrm>
              <a:off x="2744975" y="91075"/>
              <a:ext cx="2365200" cy="2589300"/>
            </a:xfrm>
            <a:custGeom>
              <a:avLst/>
              <a:gdLst/>
              <a:ahLst/>
              <a:cxnLst/>
              <a:rect l="0" t="0" r="0" b="0"/>
              <a:pathLst>
                <a:path w="2365200" h="2589300">
                  <a:moveTo>
                    <a:pt x="394208" y="0"/>
                  </a:moveTo>
                  <a:lnTo>
                    <a:pt x="1970992" y="0"/>
                  </a:lnTo>
                  <a:cubicBezTo>
                    <a:pt x="2075543" y="0"/>
                    <a:pt x="2175811" y="41533"/>
                    <a:pt x="2249739" y="115461"/>
                  </a:cubicBezTo>
                  <a:cubicBezTo>
                    <a:pt x="2323668" y="189389"/>
                    <a:pt x="2365200" y="289657"/>
                    <a:pt x="2365200" y="394208"/>
                  </a:cubicBezTo>
                  <a:lnTo>
                    <a:pt x="2365200" y="2195092"/>
                  </a:lnTo>
                  <a:cubicBezTo>
                    <a:pt x="2365200" y="2412807"/>
                    <a:pt x="2188707" y="2589300"/>
                    <a:pt x="1970992" y="2589300"/>
                  </a:cubicBezTo>
                  <a:lnTo>
                    <a:pt x="394208" y="2589300"/>
                  </a:lnTo>
                  <a:cubicBezTo>
                    <a:pt x="176493" y="2589300"/>
                    <a:pt x="0" y="2412807"/>
                    <a:pt x="0" y="2195092"/>
                  </a:cubicBezTo>
                  <a:lnTo>
                    <a:pt x="0" y="394208"/>
                  </a:lnTo>
                  <a:cubicBezTo>
                    <a:pt x="0" y="176493"/>
                    <a:pt x="176493" y="0"/>
                    <a:pt x="3942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FE2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328">
              <a:extLst>
                <a:ext uri="{FF2B5EF4-FFF2-40B4-BE49-F238E27FC236}">
                  <a16:creationId xmlns:a16="http://schemas.microsoft.com/office/drawing/2014/main" id="{52BEC677-5960-4A45-9E2E-A5A05C66985F}"/>
                </a:ext>
              </a:extLst>
            </p:cNvPr>
            <p:cNvSpPr/>
            <p:nvPr/>
          </p:nvSpPr>
          <p:spPr>
            <a:xfrm>
              <a:off x="2744975" y="91075"/>
              <a:ext cx="2365200" cy="2589300"/>
            </a:xfrm>
            <a:custGeom>
              <a:avLst/>
              <a:gdLst/>
              <a:ahLst/>
              <a:cxnLst/>
              <a:rect l="0" t="0" r="0" b="0"/>
              <a:pathLst>
                <a:path w="2365200" h="2589300">
                  <a:moveTo>
                    <a:pt x="0" y="394208"/>
                  </a:moveTo>
                  <a:lnTo>
                    <a:pt x="0" y="394208"/>
                  </a:lnTo>
                  <a:cubicBezTo>
                    <a:pt x="0" y="176493"/>
                    <a:pt x="176493" y="0"/>
                    <a:pt x="394208" y="0"/>
                  </a:cubicBezTo>
                  <a:lnTo>
                    <a:pt x="1970992" y="0"/>
                  </a:lnTo>
                  <a:lnTo>
                    <a:pt x="1970992" y="0"/>
                  </a:lnTo>
                  <a:cubicBezTo>
                    <a:pt x="2075543" y="0"/>
                    <a:pt x="2175811" y="41533"/>
                    <a:pt x="2249739" y="115461"/>
                  </a:cubicBezTo>
                  <a:cubicBezTo>
                    <a:pt x="2323668" y="189389"/>
                    <a:pt x="2365200" y="289657"/>
                    <a:pt x="2365200" y="394208"/>
                  </a:cubicBezTo>
                  <a:lnTo>
                    <a:pt x="2365200" y="2195092"/>
                  </a:lnTo>
                  <a:cubicBezTo>
                    <a:pt x="2365200" y="2412807"/>
                    <a:pt x="2188707" y="2589300"/>
                    <a:pt x="1970992" y="2589300"/>
                  </a:cubicBezTo>
                  <a:lnTo>
                    <a:pt x="394208" y="2589300"/>
                  </a:lnTo>
                  <a:cubicBezTo>
                    <a:pt x="176493" y="2589300"/>
                    <a:pt x="0" y="2412807"/>
                    <a:pt x="0" y="2195092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DE3C95-021A-8A4A-A4A7-AC51B786BD25}"/>
                </a:ext>
              </a:extLst>
            </p:cNvPr>
            <p:cNvSpPr/>
            <p:nvPr/>
          </p:nvSpPr>
          <p:spPr>
            <a:xfrm>
              <a:off x="3407680" y="1734390"/>
              <a:ext cx="1382359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200" b="1">
                  <a:solidFill>
                    <a:srgbClr val="1155C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Context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Shape 24587">
              <a:extLst>
                <a:ext uri="{FF2B5EF4-FFF2-40B4-BE49-F238E27FC236}">
                  <a16:creationId xmlns:a16="http://schemas.microsoft.com/office/drawing/2014/main" id="{65C9859A-2053-9B4E-92CF-4387823454FB}"/>
                </a:ext>
              </a:extLst>
            </p:cNvPr>
            <p:cNvSpPr/>
            <p:nvPr/>
          </p:nvSpPr>
          <p:spPr>
            <a:xfrm>
              <a:off x="669675" y="1924975"/>
              <a:ext cx="2485800" cy="545700"/>
            </a:xfrm>
            <a:custGeom>
              <a:avLst/>
              <a:gdLst/>
              <a:ahLst/>
              <a:cxnLst/>
              <a:rect l="0" t="0" r="0" b="0"/>
              <a:pathLst>
                <a:path w="2485800" h="545700">
                  <a:moveTo>
                    <a:pt x="0" y="0"/>
                  </a:moveTo>
                  <a:lnTo>
                    <a:pt x="2485800" y="0"/>
                  </a:lnTo>
                  <a:lnTo>
                    <a:pt x="2485800" y="545700"/>
                  </a:lnTo>
                  <a:lnTo>
                    <a:pt x="0" y="5457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Shape 331">
              <a:extLst>
                <a:ext uri="{FF2B5EF4-FFF2-40B4-BE49-F238E27FC236}">
                  <a16:creationId xmlns:a16="http://schemas.microsoft.com/office/drawing/2014/main" id="{396F338F-5B67-A34A-9261-D1E8755CD58F}"/>
                </a:ext>
              </a:extLst>
            </p:cNvPr>
            <p:cNvSpPr/>
            <p:nvPr/>
          </p:nvSpPr>
          <p:spPr>
            <a:xfrm>
              <a:off x="669675" y="1924975"/>
              <a:ext cx="2485800" cy="545700"/>
            </a:xfrm>
            <a:custGeom>
              <a:avLst/>
              <a:gdLst/>
              <a:ahLst/>
              <a:cxnLst/>
              <a:rect l="0" t="0" r="0" b="0"/>
              <a:pathLst>
                <a:path w="2485800" h="545700">
                  <a:moveTo>
                    <a:pt x="0" y="0"/>
                  </a:moveTo>
                  <a:lnTo>
                    <a:pt x="2485800" y="0"/>
                  </a:lnTo>
                  <a:lnTo>
                    <a:pt x="2485800" y="545700"/>
                  </a:lnTo>
                  <a:lnTo>
                    <a:pt x="0" y="5457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115453-1EC8-E741-A9DF-54B950995B15}"/>
                </a:ext>
              </a:extLst>
            </p:cNvPr>
            <p:cNvSpPr/>
            <p:nvPr/>
          </p:nvSpPr>
          <p:spPr>
            <a:xfrm>
              <a:off x="1300427" y="2102780"/>
              <a:ext cx="162741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Rich OS (REE)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Shape 24588">
              <a:extLst>
                <a:ext uri="{FF2B5EF4-FFF2-40B4-BE49-F238E27FC236}">
                  <a16:creationId xmlns:a16="http://schemas.microsoft.com/office/drawing/2014/main" id="{F0F7BE22-54AA-234E-9467-C347FBB743F9}"/>
                </a:ext>
              </a:extLst>
            </p:cNvPr>
            <p:cNvSpPr/>
            <p:nvPr/>
          </p:nvSpPr>
          <p:spPr>
            <a:xfrm>
              <a:off x="669675" y="1420525"/>
              <a:ext cx="2485800" cy="504300"/>
            </a:xfrm>
            <a:custGeom>
              <a:avLst/>
              <a:gdLst/>
              <a:ahLst/>
              <a:cxnLst/>
              <a:rect l="0" t="0" r="0" b="0"/>
              <a:pathLst>
                <a:path w="2485800" h="504300">
                  <a:moveTo>
                    <a:pt x="0" y="0"/>
                  </a:moveTo>
                  <a:lnTo>
                    <a:pt x="2485800" y="0"/>
                  </a:lnTo>
                  <a:lnTo>
                    <a:pt x="2485800" y="504300"/>
                  </a:lnTo>
                  <a:lnTo>
                    <a:pt x="0" y="5043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Shape 334">
              <a:extLst>
                <a:ext uri="{FF2B5EF4-FFF2-40B4-BE49-F238E27FC236}">
                  <a16:creationId xmlns:a16="http://schemas.microsoft.com/office/drawing/2014/main" id="{06726F10-5881-D148-B6B3-AC2593F9EAAA}"/>
                </a:ext>
              </a:extLst>
            </p:cNvPr>
            <p:cNvSpPr/>
            <p:nvPr/>
          </p:nvSpPr>
          <p:spPr>
            <a:xfrm>
              <a:off x="669675" y="1420525"/>
              <a:ext cx="2485800" cy="504300"/>
            </a:xfrm>
            <a:custGeom>
              <a:avLst/>
              <a:gdLst/>
              <a:ahLst/>
              <a:cxnLst/>
              <a:rect l="0" t="0" r="0" b="0"/>
              <a:pathLst>
                <a:path w="2485800" h="504300">
                  <a:moveTo>
                    <a:pt x="0" y="0"/>
                  </a:moveTo>
                  <a:lnTo>
                    <a:pt x="2485800" y="0"/>
                  </a:lnTo>
                  <a:lnTo>
                    <a:pt x="2485800" y="504300"/>
                  </a:lnTo>
                  <a:lnTo>
                    <a:pt x="0" y="5043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E4DE97-AF60-1F44-AC3C-5388ED271410}"/>
                </a:ext>
              </a:extLst>
            </p:cNvPr>
            <p:cNvSpPr/>
            <p:nvPr/>
          </p:nvSpPr>
          <p:spPr>
            <a:xfrm>
              <a:off x="1295481" y="1577630"/>
              <a:ext cx="164018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TEE Client API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Shape 24589">
              <a:extLst>
                <a:ext uri="{FF2B5EF4-FFF2-40B4-BE49-F238E27FC236}">
                  <a16:creationId xmlns:a16="http://schemas.microsoft.com/office/drawing/2014/main" id="{4842CD30-C0F4-DD47-9B5D-8C331C98CB99}"/>
                </a:ext>
              </a:extLst>
            </p:cNvPr>
            <p:cNvSpPr/>
            <p:nvPr/>
          </p:nvSpPr>
          <p:spPr>
            <a:xfrm>
              <a:off x="4691500" y="1152000"/>
              <a:ext cx="2607900" cy="1293600"/>
            </a:xfrm>
            <a:custGeom>
              <a:avLst/>
              <a:gdLst/>
              <a:ahLst/>
              <a:cxnLst/>
              <a:rect l="0" t="0" r="0" b="0"/>
              <a:pathLst>
                <a:path w="2607900" h="1293600">
                  <a:moveTo>
                    <a:pt x="0" y="0"/>
                  </a:moveTo>
                  <a:lnTo>
                    <a:pt x="2607900" y="0"/>
                  </a:lnTo>
                  <a:lnTo>
                    <a:pt x="2607900" y="1293600"/>
                  </a:lnTo>
                  <a:lnTo>
                    <a:pt x="0" y="1293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2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337">
              <a:extLst>
                <a:ext uri="{FF2B5EF4-FFF2-40B4-BE49-F238E27FC236}">
                  <a16:creationId xmlns:a16="http://schemas.microsoft.com/office/drawing/2014/main" id="{D7F264AB-B0E1-4A4A-A69C-544E5256C2DB}"/>
                </a:ext>
              </a:extLst>
            </p:cNvPr>
            <p:cNvSpPr/>
            <p:nvPr/>
          </p:nvSpPr>
          <p:spPr>
            <a:xfrm>
              <a:off x="4691500" y="1152000"/>
              <a:ext cx="2607900" cy="1293600"/>
            </a:xfrm>
            <a:custGeom>
              <a:avLst/>
              <a:gdLst/>
              <a:ahLst/>
              <a:cxnLst/>
              <a:rect l="0" t="0" r="0" b="0"/>
              <a:pathLst>
                <a:path w="2607900" h="1293600">
                  <a:moveTo>
                    <a:pt x="0" y="0"/>
                  </a:moveTo>
                  <a:lnTo>
                    <a:pt x="2607900" y="0"/>
                  </a:lnTo>
                  <a:lnTo>
                    <a:pt x="2607900" y="1293600"/>
                  </a:lnTo>
                  <a:lnTo>
                    <a:pt x="0" y="1293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FB8230-D078-AF43-B764-7AE39B777DEB}"/>
                </a:ext>
              </a:extLst>
            </p:cNvPr>
            <p:cNvSpPr/>
            <p:nvPr/>
          </p:nvSpPr>
          <p:spPr>
            <a:xfrm>
              <a:off x="5516578" y="1822817"/>
              <a:ext cx="1338680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OS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Shape 24590">
              <a:extLst>
                <a:ext uri="{FF2B5EF4-FFF2-40B4-BE49-F238E27FC236}">
                  <a16:creationId xmlns:a16="http://schemas.microsoft.com/office/drawing/2014/main" id="{73E52B39-3AEE-B94C-A9EA-5EC365EAC03D}"/>
                </a:ext>
              </a:extLst>
            </p:cNvPr>
            <p:cNvSpPr/>
            <p:nvPr/>
          </p:nvSpPr>
          <p:spPr>
            <a:xfrm>
              <a:off x="4747900" y="981022"/>
              <a:ext cx="2485800" cy="300900"/>
            </a:xfrm>
            <a:custGeom>
              <a:avLst/>
              <a:gdLst/>
              <a:ahLst/>
              <a:cxnLst/>
              <a:rect l="0" t="0" r="0" b="0"/>
              <a:pathLst>
                <a:path w="2485800" h="300900">
                  <a:moveTo>
                    <a:pt x="0" y="0"/>
                  </a:moveTo>
                  <a:lnTo>
                    <a:pt x="2485800" y="0"/>
                  </a:lnTo>
                  <a:lnTo>
                    <a:pt x="2485800" y="300900"/>
                  </a:lnTo>
                  <a:lnTo>
                    <a:pt x="0" y="3009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340">
              <a:extLst>
                <a:ext uri="{FF2B5EF4-FFF2-40B4-BE49-F238E27FC236}">
                  <a16:creationId xmlns:a16="http://schemas.microsoft.com/office/drawing/2014/main" id="{353D0678-9F30-4346-BAF1-314F9996F8E8}"/>
                </a:ext>
              </a:extLst>
            </p:cNvPr>
            <p:cNvSpPr/>
            <p:nvPr/>
          </p:nvSpPr>
          <p:spPr>
            <a:xfrm>
              <a:off x="4747900" y="981022"/>
              <a:ext cx="2485800" cy="300900"/>
            </a:xfrm>
            <a:custGeom>
              <a:avLst/>
              <a:gdLst/>
              <a:ahLst/>
              <a:cxnLst/>
              <a:rect l="0" t="0" r="0" b="0"/>
              <a:pathLst>
                <a:path w="2485800" h="300900">
                  <a:moveTo>
                    <a:pt x="0" y="0"/>
                  </a:moveTo>
                  <a:lnTo>
                    <a:pt x="2485800" y="0"/>
                  </a:lnTo>
                  <a:lnTo>
                    <a:pt x="2485800" y="300900"/>
                  </a:lnTo>
                  <a:lnTo>
                    <a:pt x="0" y="3009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E20E5D-F109-5447-B926-96C16A65840B}"/>
                </a:ext>
              </a:extLst>
            </p:cNvPr>
            <p:cNvSpPr/>
            <p:nvPr/>
          </p:nvSpPr>
          <p:spPr>
            <a:xfrm>
              <a:off x="5250193" y="1036427"/>
              <a:ext cx="196864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TEE Internal APIs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Shape 342">
              <a:extLst>
                <a:ext uri="{FF2B5EF4-FFF2-40B4-BE49-F238E27FC236}">
                  <a16:creationId xmlns:a16="http://schemas.microsoft.com/office/drawing/2014/main" id="{CFEF6ECC-C251-1D41-A253-8A31507A03F8}"/>
                </a:ext>
              </a:extLst>
            </p:cNvPr>
            <p:cNvSpPr/>
            <p:nvPr/>
          </p:nvSpPr>
          <p:spPr>
            <a:xfrm>
              <a:off x="806075" y="274275"/>
              <a:ext cx="2157300" cy="1056000"/>
            </a:xfrm>
            <a:custGeom>
              <a:avLst/>
              <a:gdLst/>
              <a:ahLst/>
              <a:cxnLst/>
              <a:rect l="0" t="0" r="0" b="0"/>
              <a:pathLst>
                <a:path w="2157300" h="1056000">
                  <a:moveTo>
                    <a:pt x="176004" y="0"/>
                  </a:moveTo>
                  <a:lnTo>
                    <a:pt x="1981296" y="0"/>
                  </a:lnTo>
                  <a:cubicBezTo>
                    <a:pt x="2027975" y="0"/>
                    <a:pt x="2072743" y="18543"/>
                    <a:pt x="2105750" y="51550"/>
                  </a:cubicBezTo>
                  <a:cubicBezTo>
                    <a:pt x="2138757" y="84557"/>
                    <a:pt x="2157300" y="129325"/>
                    <a:pt x="2157300" y="176004"/>
                  </a:cubicBezTo>
                  <a:lnTo>
                    <a:pt x="2157300" y="879997"/>
                  </a:lnTo>
                  <a:cubicBezTo>
                    <a:pt x="2157300" y="977201"/>
                    <a:pt x="2078501" y="1056000"/>
                    <a:pt x="1981296" y="1056000"/>
                  </a:cubicBezTo>
                  <a:lnTo>
                    <a:pt x="176004" y="1056000"/>
                  </a:lnTo>
                  <a:cubicBezTo>
                    <a:pt x="78799" y="1056000"/>
                    <a:pt x="0" y="977201"/>
                    <a:pt x="0" y="879997"/>
                  </a:cubicBezTo>
                  <a:lnTo>
                    <a:pt x="0" y="176004"/>
                  </a:lnTo>
                  <a:cubicBezTo>
                    <a:pt x="0" y="78799"/>
                    <a:pt x="78799" y="0"/>
                    <a:pt x="17600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343">
              <a:extLst>
                <a:ext uri="{FF2B5EF4-FFF2-40B4-BE49-F238E27FC236}">
                  <a16:creationId xmlns:a16="http://schemas.microsoft.com/office/drawing/2014/main" id="{08DF056A-CC28-574C-9A8D-8D599CFE68C7}"/>
                </a:ext>
              </a:extLst>
            </p:cNvPr>
            <p:cNvSpPr/>
            <p:nvPr/>
          </p:nvSpPr>
          <p:spPr>
            <a:xfrm>
              <a:off x="806075" y="274275"/>
              <a:ext cx="2157300" cy="1056000"/>
            </a:xfrm>
            <a:custGeom>
              <a:avLst/>
              <a:gdLst/>
              <a:ahLst/>
              <a:cxnLst/>
              <a:rect l="0" t="0" r="0" b="0"/>
              <a:pathLst>
                <a:path w="2157300" h="1056000">
                  <a:moveTo>
                    <a:pt x="0" y="176004"/>
                  </a:moveTo>
                  <a:lnTo>
                    <a:pt x="0" y="176004"/>
                  </a:lnTo>
                  <a:cubicBezTo>
                    <a:pt x="0" y="78799"/>
                    <a:pt x="78799" y="0"/>
                    <a:pt x="176004" y="0"/>
                  </a:cubicBezTo>
                  <a:lnTo>
                    <a:pt x="1981296" y="0"/>
                  </a:lnTo>
                  <a:cubicBezTo>
                    <a:pt x="2027975" y="0"/>
                    <a:pt x="2072743" y="18543"/>
                    <a:pt x="2105750" y="51550"/>
                  </a:cubicBezTo>
                  <a:cubicBezTo>
                    <a:pt x="2138757" y="84557"/>
                    <a:pt x="2157300" y="129325"/>
                    <a:pt x="2157300" y="176004"/>
                  </a:cubicBezTo>
                  <a:lnTo>
                    <a:pt x="2157300" y="879997"/>
                  </a:lnTo>
                  <a:cubicBezTo>
                    <a:pt x="2157300" y="977201"/>
                    <a:pt x="2078501" y="1056000"/>
                    <a:pt x="1981296" y="1056000"/>
                  </a:cubicBezTo>
                  <a:lnTo>
                    <a:pt x="176004" y="1056000"/>
                  </a:lnTo>
                  <a:cubicBezTo>
                    <a:pt x="78799" y="1056000"/>
                    <a:pt x="0" y="977201"/>
                    <a:pt x="0" y="879997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CA5869-6318-834A-B13E-E1F6A17FC77B}"/>
                </a:ext>
              </a:extLst>
            </p:cNvPr>
            <p:cNvSpPr/>
            <p:nvPr/>
          </p:nvSpPr>
          <p:spPr>
            <a:xfrm>
              <a:off x="1198217" y="707230"/>
              <a:ext cx="182581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Client Application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Shape 345">
              <a:extLst>
                <a:ext uri="{FF2B5EF4-FFF2-40B4-BE49-F238E27FC236}">
                  <a16:creationId xmlns:a16="http://schemas.microsoft.com/office/drawing/2014/main" id="{7A5FE2CC-1A8B-4A4C-812A-3A9E684565F9}"/>
                </a:ext>
              </a:extLst>
            </p:cNvPr>
            <p:cNvSpPr/>
            <p:nvPr/>
          </p:nvSpPr>
          <p:spPr>
            <a:xfrm>
              <a:off x="4912150" y="238175"/>
              <a:ext cx="2157300" cy="657000"/>
            </a:xfrm>
            <a:custGeom>
              <a:avLst/>
              <a:gdLst/>
              <a:ahLst/>
              <a:cxnLst/>
              <a:rect l="0" t="0" r="0" b="0"/>
              <a:pathLst>
                <a:path w="2157300" h="657000">
                  <a:moveTo>
                    <a:pt x="109502" y="0"/>
                  </a:moveTo>
                  <a:lnTo>
                    <a:pt x="2047798" y="0"/>
                  </a:lnTo>
                  <a:cubicBezTo>
                    <a:pt x="2076840" y="0"/>
                    <a:pt x="2104692" y="11537"/>
                    <a:pt x="2125227" y="32072"/>
                  </a:cubicBezTo>
                  <a:cubicBezTo>
                    <a:pt x="2145763" y="52608"/>
                    <a:pt x="2157300" y="80460"/>
                    <a:pt x="2157300" y="109502"/>
                  </a:cubicBezTo>
                  <a:lnTo>
                    <a:pt x="2157300" y="547498"/>
                  </a:lnTo>
                  <a:cubicBezTo>
                    <a:pt x="2157300" y="607974"/>
                    <a:pt x="2108275" y="657000"/>
                    <a:pt x="2047798" y="657000"/>
                  </a:cubicBezTo>
                  <a:lnTo>
                    <a:pt x="109502" y="657000"/>
                  </a:lnTo>
                  <a:cubicBezTo>
                    <a:pt x="49026" y="657000"/>
                    <a:pt x="0" y="607974"/>
                    <a:pt x="0" y="547498"/>
                  </a:cubicBezTo>
                  <a:lnTo>
                    <a:pt x="0" y="109502"/>
                  </a:lnTo>
                  <a:cubicBezTo>
                    <a:pt x="0" y="49026"/>
                    <a:pt x="49026" y="0"/>
                    <a:pt x="1095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Shape 346">
              <a:extLst>
                <a:ext uri="{FF2B5EF4-FFF2-40B4-BE49-F238E27FC236}">
                  <a16:creationId xmlns:a16="http://schemas.microsoft.com/office/drawing/2014/main" id="{3B7F6501-CEEC-224D-9B16-F84C1CA28784}"/>
                </a:ext>
              </a:extLst>
            </p:cNvPr>
            <p:cNvSpPr/>
            <p:nvPr/>
          </p:nvSpPr>
          <p:spPr>
            <a:xfrm>
              <a:off x="4912150" y="238175"/>
              <a:ext cx="2157300" cy="657000"/>
            </a:xfrm>
            <a:custGeom>
              <a:avLst/>
              <a:gdLst/>
              <a:ahLst/>
              <a:cxnLst/>
              <a:rect l="0" t="0" r="0" b="0"/>
              <a:pathLst>
                <a:path w="2157300" h="657000">
                  <a:moveTo>
                    <a:pt x="0" y="109502"/>
                  </a:moveTo>
                  <a:lnTo>
                    <a:pt x="0" y="109502"/>
                  </a:lnTo>
                  <a:cubicBezTo>
                    <a:pt x="0" y="49026"/>
                    <a:pt x="49026" y="0"/>
                    <a:pt x="109502" y="0"/>
                  </a:cubicBezTo>
                  <a:lnTo>
                    <a:pt x="2047798" y="0"/>
                  </a:lnTo>
                  <a:cubicBezTo>
                    <a:pt x="2076840" y="0"/>
                    <a:pt x="2104692" y="11537"/>
                    <a:pt x="2125227" y="32072"/>
                  </a:cubicBezTo>
                  <a:cubicBezTo>
                    <a:pt x="2145763" y="52608"/>
                    <a:pt x="2157300" y="80460"/>
                    <a:pt x="2157300" y="109502"/>
                  </a:cubicBezTo>
                  <a:lnTo>
                    <a:pt x="2157300" y="547498"/>
                  </a:lnTo>
                  <a:cubicBezTo>
                    <a:pt x="2157300" y="607974"/>
                    <a:pt x="2108275" y="657000"/>
                    <a:pt x="2047798" y="657000"/>
                  </a:cubicBezTo>
                  <a:lnTo>
                    <a:pt x="109502" y="657000"/>
                  </a:lnTo>
                  <a:cubicBezTo>
                    <a:pt x="49026" y="657000"/>
                    <a:pt x="0" y="607974"/>
                    <a:pt x="0" y="547498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B9C90F-B1BB-934A-8743-B43126880820}"/>
                </a:ext>
              </a:extLst>
            </p:cNvPr>
            <p:cNvSpPr/>
            <p:nvPr/>
          </p:nvSpPr>
          <p:spPr>
            <a:xfrm>
              <a:off x="5230236" y="471630"/>
              <a:ext cx="20227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Application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Shape 348">
              <a:extLst>
                <a:ext uri="{FF2B5EF4-FFF2-40B4-BE49-F238E27FC236}">
                  <a16:creationId xmlns:a16="http://schemas.microsoft.com/office/drawing/2014/main" id="{155F7E97-B613-E045-A214-907E4DE3B2E4}"/>
                </a:ext>
              </a:extLst>
            </p:cNvPr>
            <p:cNvSpPr/>
            <p:nvPr/>
          </p:nvSpPr>
          <p:spPr>
            <a:xfrm>
              <a:off x="2963375" y="274275"/>
              <a:ext cx="1928400" cy="877800"/>
            </a:xfrm>
            <a:custGeom>
              <a:avLst/>
              <a:gdLst/>
              <a:ahLst/>
              <a:cxnLst/>
              <a:rect l="0" t="0" r="0" b="0"/>
              <a:pathLst>
                <a:path w="1928400" h="877800">
                  <a:moveTo>
                    <a:pt x="438900" y="0"/>
                  </a:moveTo>
                  <a:lnTo>
                    <a:pt x="438900" y="219450"/>
                  </a:lnTo>
                  <a:lnTo>
                    <a:pt x="1489500" y="219450"/>
                  </a:lnTo>
                  <a:lnTo>
                    <a:pt x="1489500" y="0"/>
                  </a:lnTo>
                  <a:lnTo>
                    <a:pt x="1928400" y="438900"/>
                  </a:lnTo>
                  <a:lnTo>
                    <a:pt x="1489500" y="877800"/>
                  </a:lnTo>
                  <a:lnTo>
                    <a:pt x="1489500" y="658350"/>
                  </a:lnTo>
                  <a:lnTo>
                    <a:pt x="438900" y="658350"/>
                  </a:lnTo>
                  <a:lnTo>
                    <a:pt x="438900" y="877800"/>
                  </a:lnTo>
                  <a:lnTo>
                    <a:pt x="0" y="438900"/>
                  </a:lnTo>
                  <a:lnTo>
                    <a:pt x="4389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4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Shape 349">
              <a:extLst>
                <a:ext uri="{FF2B5EF4-FFF2-40B4-BE49-F238E27FC236}">
                  <a16:creationId xmlns:a16="http://schemas.microsoft.com/office/drawing/2014/main" id="{A0BB407D-07D7-5345-8BF8-F1E08332FADE}"/>
                </a:ext>
              </a:extLst>
            </p:cNvPr>
            <p:cNvSpPr/>
            <p:nvPr/>
          </p:nvSpPr>
          <p:spPr>
            <a:xfrm>
              <a:off x="2963375" y="274275"/>
              <a:ext cx="1928400" cy="877800"/>
            </a:xfrm>
            <a:custGeom>
              <a:avLst/>
              <a:gdLst/>
              <a:ahLst/>
              <a:cxnLst/>
              <a:rect l="0" t="0" r="0" b="0"/>
              <a:pathLst>
                <a:path w="1928400" h="877800">
                  <a:moveTo>
                    <a:pt x="0" y="438900"/>
                  </a:moveTo>
                  <a:lnTo>
                    <a:pt x="438900" y="0"/>
                  </a:lnTo>
                  <a:lnTo>
                    <a:pt x="438900" y="219450"/>
                  </a:lnTo>
                  <a:lnTo>
                    <a:pt x="1489500" y="219450"/>
                  </a:lnTo>
                  <a:lnTo>
                    <a:pt x="1489500" y="0"/>
                  </a:lnTo>
                  <a:lnTo>
                    <a:pt x="1928400" y="438900"/>
                  </a:lnTo>
                  <a:lnTo>
                    <a:pt x="1489500" y="877800"/>
                  </a:lnTo>
                  <a:lnTo>
                    <a:pt x="1489500" y="658350"/>
                  </a:lnTo>
                  <a:lnTo>
                    <a:pt x="438900" y="658350"/>
                  </a:lnTo>
                  <a:lnTo>
                    <a:pt x="438900" y="8778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4A56BA-04D3-524F-B163-78D5E3874EA7}"/>
                </a:ext>
              </a:extLst>
            </p:cNvPr>
            <p:cNvSpPr/>
            <p:nvPr/>
          </p:nvSpPr>
          <p:spPr>
            <a:xfrm>
              <a:off x="3489239" y="587573"/>
              <a:ext cx="1164770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Session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Shape 351">
              <a:extLst>
                <a:ext uri="{FF2B5EF4-FFF2-40B4-BE49-F238E27FC236}">
                  <a16:creationId xmlns:a16="http://schemas.microsoft.com/office/drawing/2014/main" id="{21DA4CBC-A666-3849-A9B1-0BACAA03D852}"/>
                </a:ext>
              </a:extLst>
            </p:cNvPr>
            <p:cNvSpPr/>
            <p:nvPr/>
          </p:nvSpPr>
          <p:spPr>
            <a:xfrm>
              <a:off x="2680600" y="338475"/>
              <a:ext cx="2429700" cy="171900"/>
            </a:xfrm>
            <a:custGeom>
              <a:avLst/>
              <a:gdLst/>
              <a:ahLst/>
              <a:cxnLst/>
              <a:rect l="0" t="0" r="0" b="0"/>
              <a:pathLst>
                <a:path w="2429700" h="171900">
                  <a:moveTo>
                    <a:pt x="2343750" y="0"/>
                  </a:moveTo>
                  <a:lnTo>
                    <a:pt x="2429700" y="85950"/>
                  </a:lnTo>
                  <a:lnTo>
                    <a:pt x="2343750" y="171900"/>
                  </a:lnTo>
                  <a:lnTo>
                    <a:pt x="2343750" y="131474"/>
                  </a:lnTo>
                  <a:lnTo>
                    <a:pt x="0" y="131474"/>
                  </a:lnTo>
                  <a:lnTo>
                    <a:pt x="0" y="40426"/>
                  </a:lnTo>
                  <a:lnTo>
                    <a:pt x="2343750" y="40426"/>
                  </a:lnTo>
                  <a:lnTo>
                    <a:pt x="23437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Shape 352">
              <a:extLst>
                <a:ext uri="{FF2B5EF4-FFF2-40B4-BE49-F238E27FC236}">
                  <a16:creationId xmlns:a16="http://schemas.microsoft.com/office/drawing/2014/main" id="{67C4CB2E-4DA2-7E44-B9F2-570B78D904C4}"/>
                </a:ext>
              </a:extLst>
            </p:cNvPr>
            <p:cNvSpPr/>
            <p:nvPr/>
          </p:nvSpPr>
          <p:spPr>
            <a:xfrm>
              <a:off x="2680600" y="338475"/>
              <a:ext cx="2429700" cy="171900"/>
            </a:xfrm>
            <a:custGeom>
              <a:avLst/>
              <a:gdLst/>
              <a:ahLst/>
              <a:cxnLst/>
              <a:rect l="0" t="0" r="0" b="0"/>
              <a:pathLst>
                <a:path w="2429700" h="171900">
                  <a:moveTo>
                    <a:pt x="0" y="40426"/>
                  </a:moveTo>
                  <a:lnTo>
                    <a:pt x="2343750" y="40426"/>
                  </a:lnTo>
                  <a:lnTo>
                    <a:pt x="2343750" y="0"/>
                  </a:lnTo>
                  <a:lnTo>
                    <a:pt x="2429700" y="85950"/>
                  </a:lnTo>
                  <a:lnTo>
                    <a:pt x="2343750" y="171900"/>
                  </a:lnTo>
                  <a:lnTo>
                    <a:pt x="2343750" y="131474"/>
                  </a:lnTo>
                  <a:lnTo>
                    <a:pt x="0" y="131474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8FC5B9-62BD-F541-B6F5-D9C65A3D15A8}"/>
                </a:ext>
              </a:extLst>
            </p:cNvPr>
            <p:cNvSpPr/>
            <p:nvPr/>
          </p:nvSpPr>
          <p:spPr>
            <a:xfrm>
              <a:off x="3503346" y="186530"/>
              <a:ext cx="1155412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666666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Command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356390-FD0E-0E42-9A62-B756BF734DB4}"/>
                </a:ext>
              </a:extLst>
            </p:cNvPr>
            <p:cNvSpPr/>
            <p:nvPr/>
          </p:nvSpPr>
          <p:spPr>
            <a:xfrm>
              <a:off x="3372414" y="1181528"/>
              <a:ext cx="1519582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solidFill>
                    <a:srgbClr val="E691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Shared Memory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Shape 24591">
              <a:extLst>
                <a:ext uri="{FF2B5EF4-FFF2-40B4-BE49-F238E27FC236}">
                  <a16:creationId xmlns:a16="http://schemas.microsoft.com/office/drawing/2014/main" id="{EBF923D6-07E0-584C-8BF3-1FCE374BFFF6}"/>
                </a:ext>
              </a:extLst>
            </p:cNvPr>
            <p:cNvSpPr/>
            <p:nvPr/>
          </p:nvSpPr>
          <p:spPr>
            <a:xfrm>
              <a:off x="2789575" y="915575"/>
              <a:ext cx="306900" cy="171900"/>
            </a:xfrm>
            <a:custGeom>
              <a:avLst/>
              <a:gdLst/>
              <a:ahLst/>
              <a:cxnLst/>
              <a:rect l="0" t="0" r="0" b="0"/>
              <a:pathLst>
                <a:path w="306900" h="171900">
                  <a:moveTo>
                    <a:pt x="0" y="0"/>
                  </a:moveTo>
                  <a:lnTo>
                    <a:pt x="306900" y="0"/>
                  </a:lnTo>
                  <a:lnTo>
                    <a:pt x="306900" y="171900"/>
                  </a:lnTo>
                  <a:lnTo>
                    <a:pt x="0" y="1719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1C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Shape 358">
              <a:extLst>
                <a:ext uri="{FF2B5EF4-FFF2-40B4-BE49-F238E27FC236}">
                  <a16:creationId xmlns:a16="http://schemas.microsoft.com/office/drawing/2014/main" id="{AC0DE6A7-A673-E047-ABB1-9F8477239CD8}"/>
                </a:ext>
              </a:extLst>
            </p:cNvPr>
            <p:cNvSpPr/>
            <p:nvPr/>
          </p:nvSpPr>
          <p:spPr>
            <a:xfrm>
              <a:off x="2789575" y="915575"/>
              <a:ext cx="306900" cy="171900"/>
            </a:xfrm>
            <a:custGeom>
              <a:avLst/>
              <a:gdLst/>
              <a:ahLst/>
              <a:cxnLst/>
              <a:rect l="0" t="0" r="0" b="0"/>
              <a:pathLst>
                <a:path w="306900" h="171900">
                  <a:moveTo>
                    <a:pt x="0" y="0"/>
                  </a:moveTo>
                  <a:lnTo>
                    <a:pt x="306900" y="0"/>
                  </a:lnTo>
                  <a:lnTo>
                    <a:pt x="306900" y="171900"/>
                  </a:lnTo>
                  <a:lnTo>
                    <a:pt x="0" y="1719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Shape 24592">
              <a:extLst>
                <a:ext uri="{FF2B5EF4-FFF2-40B4-BE49-F238E27FC236}">
                  <a16:creationId xmlns:a16="http://schemas.microsoft.com/office/drawing/2014/main" id="{CF3703C7-6CE7-2749-9D99-4B2DFB1C951B}"/>
                </a:ext>
              </a:extLst>
            </p:cNvPr>
            <p:cNvSpPr/>
            <p:nvPr/>
          </p:nvSpPr>
          <p:spPr>
            <a:xfrm>
              <a:off x="4723450" y="581912"/>
              <a:ext cx="306900" cy="171900"/>
            </a:xfrm>
            <a:custGeom>
              <a:avLst/>
              <a:gdLst/>
              <a:ahLst/>
              <a:cxnLst/>
              <a:rect l="0" t="0" r="0" b="0"/>
              <a:pathLst>
                <a:path w="306900" h="171900">
                  <a:moveTo>
                    <a:pt x="0" y="0"/>
                  </a:moveTo>
                  <a:lnTo>
                    <a:pt x="306900" y="0"/>
                  </a:lnTo>
                  <a:lnTo>
                    <a:pt x="306900" y="171900"/>
                  </a:lnTo>
                  <a:lnTo>
                    <a:pt x="0" y="1719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1C23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Shape 360">
              <a:extLst>
                <a:ext uri="{FF2B5EF4-FFF2-40B4-BE49-F238E27FC236}">
                  <a16:creationId xmlns:a16="http://schemas.microsoft.com/office/drawing/2014/main" id="{C5DB5084-8453-6642-84E0-8D62267AF58D}"/>
                </a:ext>
              </a:extLst>
            </p:cNvPr>
            <p:cNvSpPr/>
            <p:nvPr/>
          </p:nvSpPr>
          <p:spPr>
            <a:xfrm>
              <a:off x="4723450" y="581912"/>
              <a:ext cx="306900" cy="171900"/>
            </a:xfrm>
            <a:custGeom>
              <a:avLst/>
              <a:gdLst/>
              <a:ahLst/>
              <a:cxnLst/>
              <a:rect l="0" t="0" r="0" b="0"/>
              <a:pathLst>
                <a:path w="306900" h="171900">
                  <a:moveTo>
                    <a:pt x="0" y="0"/>
                  </a:moveTo>
                  <a:lnTo>
                    <a:pt x="306900" y="0"/>
                  </a:lnTo>
                  <a:lnTo>
                    <a:pt x="306900" y="171900"/>
                  </a:lnTo>
                  <a:lnTo>
                    <a:pt x="0" y="1719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Shape 362">
              <a:extLst>
                <a:ext uri="{FF2B5EF4-FFF2-40B4-BE49-F238E27FC236}">
                  <a16:creationId xmlns:a16="http://schemas.microsoft.com/office/drawing/2014/main" id="{19F1F6CF-CE6F-374F-9DEC-3F182F9F1E49}"/>
                </a:ext>
              </a:extLst>
            </p:cNvPr>
            <p:cNvSpPr/>
            <p:nvPr/>
          </p:nvSpPr>
          <p:spPr>
            <a:xfrm>
              <a:off x="3152535" y="679342"/>
              <a:ext cx="1514930" cy="310640"/>
            </a:xfrm>
            <a:custGeom>
              <a:avLst/>
              <a:gdLst/>
              <a:ahLst/>
              <a:cxnLst/>
              <a:rect l="0" t="0" r="0" b="0"/>
              <a:pathLst>
                <a:path w="1514930" h="310640">
                  <a:moveTo>
                    <a:pt x="1514930" y="0"/>
                  </a:moveTo>
                  <a:lnTo>
                    <a:pt x="0" y="31064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Shape 363">
              <a:extLst>
                <a:ext uri="{FF2B5EF4-FFF2-40B4-BE49-F238E27FC236}">
                  <a16:creationId xmlns:a16="http://schemas.microsoft.com/office/drawing/2014/main" id="{294C2CD4-3B54-4348-860C-AC51B65D2C57}"/>
                </a:ext>
              </a:extLst>
            </p:cNvPr>
            <p:cNvSpPr/>
            <p:nvPr/>
          </p:nvSpPr>
          <p:spPr>
            <a:xfrm>
              <a:off x="4664305" y="663930"/>
              <a:ext cx="45505" cy="30824"/>
            </a:xfrm>
            <a:custGeom>
              <a:avLst/>
              <a:gdLst/>
              <a:ahLst/>
              <a:cxnLst/>
              <a:rect l="0" t="0" r="0" b="0"/>
              <a:pathLst>
                <a:path w="45505" h="30824">
                  <a:moveTo>
                    <a:pt x="0" y="0"/>
                  </a:moveTo>
                  <a:lnTo>
                    <a:pt x="45505" y="6729"/>
                  </a:lnTo>
                  <a:lnTo>
                    <a:pt x="6320" y="30824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Shape 364">
              <a:extLst>
                <a:ext uri="{FF2B5EF4-FFF2-40B4-BE49-F238E27FC236}">
                  <a16:creationId xmlns:a16="http://schemas.microsoft.com/office/drawing/2014/main" id="{DA528136-67C2-2A49-AB0C-51251846E5E0}"/>
                </a:ext>
              </a:extLst>
            </p:cNvPr>
            <p:cNvSpPr/>
            <p:nvPr/>
          </p:nvSpPr>
          <p:spPr>
            <a:xfrm>
              <a:off x="3110191" y="974570"/>
              <a:ext cx="45505" cy="30824"/>
            </a:xfrm>
            <a:custGeom>
              <a:avLst/>
              <a:gdLst/>
              <a:ahLst/>
              <a:cxnLst/>
              <a:rect l="0" t="0" r="0" b="0"/>
              <a:pathLst>
                <a:path w="45505" h="30824">
                  <a:moveTo>
                    <a:pt x="39184" y="0"/>
                  </a:moveTo>
                  <a:lnTo>
                    <a:pt x="45505" y="30824"/>
                  </a:lnTo>
                  <a:lnTo>
                    <a:pt x="0" y="24095"/>
                  </a:lnTo>
                  <a:lnTo>
                    <a:pt x="39184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B131B-51E7-004D-B3A8-B59393CD08B5}"/>
              </a:ext>
            </a:extLst>
          </p:cNvPr>
          <p:cNvSpPr/>
          <p:nvPr/>
        </p:nvSpPr>
        <p:spPr>
          <a:xfrm>
            <a:off x="1028844" y="4474186"/>
            <a:ext cx="7429356" cy="148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indent="-171450">
              <a:lnSpc>
                <a:spcPct val="105000"/>
              </a:lnSpc>
              <a:spcBef>
                <a:spcPts val="685"/>
              </a:spcBef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Context: </a:t>
            </a:r>
            <a:r>
              <a:rPr lang="en-US" sz="16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Connection from CA to the Trusted OS</a:t>
            </a:r>
          </a:p>
          <a:p>
            <a:pPr marL="171450" marR="0" indent="-171450">
              <a:lnSpc>
                <a:spcPct val="105000"/>
              </a:lnSpc>
              <a:spcBef>
                <a:spcPts val="685"/>
              </a:spcBef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Session: </a:t>
            </a:r>
            <a:r>
              <a:rPr lang="en-US" sz="16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Connection from CA to the Trusted Application</a:t>
            </a:r>
          </a:p>
          <a:p>
            <a:pPr marL="171450" marR="0" indent="-171450">
              <a:lnSpc>
                <a:spcPct val="105000"/>
              </a:lnSpc>
              <a:spcBef>
                <a:spcPts val="685"/>
              </a:spcBef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Command: </a:t>
            </a:r>
            <a:r>
              <a:rPr lang="en-US" sz="16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Unit of Communication from CA to TA</a:t>
            </a:r>
            <a:endParaRPr lang="en-US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>
              <a:lnSpc>
                <a:spcPct val="105000"/>
              </a:lnSpc>
              <a:spcBef>
                <a:spcPts val="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Shared Memory: </a:t>
            </a:r>
            <a:r>
              <a:rPr lang="en-US" sz="16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Shared buffers allocated by Client API or by CA and registered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1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﻿TrustZone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Client API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C407AB-FEF4-704A-9313-CC5E1783497F}"/>
              </a:ext>
            </a:extLst>
          </p:cNvPr>
          <p:cNvSpPr/>
          <p:nvPr/>
        </p:nvSpPr>
        <p:spPr>
          <a:xfrm>
            <a:off x="381000" y="1471669"/>
            <a:ext cx="3865179" cy="391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>
              <a:lnSpc>
                <a:spcPct val="107000"/>
              </a:lnSpc>
              <a:spcAft>
                <a:spcPts val="730"/>
              </a:spcAft>
            </a:pPr>
            <a:b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Calibri" panose="020F0502020204030204" pitchFamily="34" charset="0"/>
              </a:rPr>
              <a:t>Principles:</a:t>
            </a:r>
            <a:endParaRPr lang="en-US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  <a:buClr>
                <a:srgbClr val="99CC33"/>
              </a:buClr>
              <a:buSzPts val="20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Blocking functions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  <a:buClr>
                <a:srgbClr val="99CC33"/>
              </a:buClr>
              <a:buSzPts val="20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Can use from multiple concurrent threads in the CA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405"/>
              </a:spcAft>
              <a:buClr>
                <a:srgbClr val="99CC33"/>
              </a:buClr>
              <a:buSzPts val="20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Can request cancellation </a:t>
            </a:r>
          </a:p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405"/>
              </a:spcAft>
              <a:buClr>
                <a:srgbClr val="99CC33"/>
              </a:buClr>
              <a:buSzPts val="2000"/>
            </a:pPr>
            <a:r>
              <a:rPr lang="en-US" sz="1600" dirty="0">
                <a:solidFill>
                  <a:srgbClr val="99CC33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From another thread!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405"/>
              </a:spcAft>
              <a:buClr>
                <a:srgbClr val="99CC33"/>
              </a:buClr>
              <a:buSzPts val="20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Client-side memory allocation </a:t>
            </a:r>
          </a:p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405"/>
              </a:spcAft>
              <a:buClr>
                <a:srgbClr val="99CC33"/>
              </a:buClr>
              <a:buSzPts val="2000"/>
            </a:pPr>
            <a:r>
              <a:rPr lang="en-US" sz="1600" dirty="0">
                <a:solidFill>
                  <a:srgbClr val="99CC33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Pointers not opaque handles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260"/>
              </a:spcAft>
              <a:buClr>
                <a:srgbClr val="99CC33"/>
              </a:buClr>
              <a:buSzPts val="20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Source-level portability but not binary</a:t>
            </a:r>
          </a:p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260"/>
              </a:spcAft>
              <a:buClr>
                <a:srgbClr val="99CC33"/>
              </a:buClr>
              <a:buSzPts val="2000"/>
            </a:pPr>
            <a:r>
              <a:rPr lang="en-US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Implementation-specific data structures</a:t>
            </a:r>
          </a:p>
          <a:p>
            <a:pPr marL="86360" marR="0"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6360" marR="0"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EE5D996-E85F-CE4A-A963-703742ED0673}"/>
              </a:ext>
            </a:extLst>
          </p:cNvPr>
          <p:cNvSpPr/>
          <p:nvPr/>
        </p:nvSpPr>
        <p:spPr>
          <a:xfrm>
            <a:off x="4419600" y="1505828"/>
            <a:ext cx="4572000" cy="376615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6350">
              <a:lnSpc>
                <a:spcPct val="107000"/>
              </a:lnSpc>
              <a:spcAft>
                <a:spcPts val="160"/>
              </a:spcAft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Client API Functions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TEEC_xxx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):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15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InitializeContext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390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FinalizeContext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15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RegisterSharedMemory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15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AllocateSharedMemory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390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ReleaseSharedMemory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  <a:spcAft>
                <a:spcPts val="2390"/>
              </a:spcAft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OpenSession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CloseSession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-6350"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InvokeCommand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RequestCancellation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5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﻿Trusted Application and TEE APIs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852E0A-900D-A244-BEC3-363894C01524}"/>
              </a:ext>
            </a:extLst>
          </p:cNvPr>
          <p:cNvGrpSpPr/>
          <p:nvPr/>
        </p:nvGrpSpPr>
        <p:grpSpPr>
          <a:xfrm>
            <a:off x="323533" y="1548130"/>
            <a:ext cx="9148890" cy="3836642"/>
            <a:chOff x="0" y="0"/>
            <a:chExt cx="9149324" cy="3837262"/>
          </a:xfrm>
        </p:grpSpPr>
        <p:sp>
          <p:nvSpPr>
            <p:cNvPr id="8" name="Shape 447">
              <a:extLst>
                <a:ext uri="{FF2B5EF4-FFF2-40B4-BE49-F238E27FC236}">
                  <a16:creationId xmlns:a16="http://schemas.microsoft.com/office/drawing/2014/main" id="{C4740932-C57C-8D44-9A75-D46AE7D42389}"/>
                </a:ext>
              </a:extLst>
            </p:cNvPr>
            <p:cNvSpPr/>
            <p:nvPr/>
          </p:nvSpPr>
          <p:spPr>
            <a:xfrm>
              <a:off x="1523175" y="699790"/>
              <a:ext cx="2677800" cy="2768700"/>
            </a:xfrm>
            <a:custGeom>
              <a:avLst/>
              <a:gdLst/>
              <a:ahLst/>
              <a:cxnLst/>
              <a:rect l="0" t="0" r="0" b="0"/>
              <a:pathLst>
                <a:path w="2677800" h="2768700">
                  <a:moveTo>
                    <a:pt x="446309" y="0"/>
                  </a:moveTo>
                  <a:lnTo>
                    <a:pt x="2231491" y="0"/>
                  </a:lnTo>
                  <a:cubicBezTo>
                    <a:pt x="2349860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322391"/>
                  </a:lnTo>
                  <a:cubicBezTo>
                    <a:pt x="2677800" y="2568881"/>
                    <a:pt x="2477981" y="2768700"/>
                    <a:pt x="2231491" y="2768700"/>
                  </a:cubicBezTo>
                  <a:lnTo>
                    <a:pt x="446309" y="2768700"/>
                  </a:lnTo>
                  <a:cubicBezTo>
                    <a:pt x="199819" y="2768700"/>
                    <a:pt x="0" y="2568881"/>
                    <a:pt x="0" y="2322391"/>
                  </a:cubicBez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D9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448">
              <a:extLst>
                <a:ext uri="{FF2B5EF4-FFF2-40B4-BE49-F238E27FC236}">
                  <a16:creationId xmlns:a16="http://schemas.microsoft.com/office/drawing/2014/main" id="{EEAB14B0-A964-4B4C-8286-2C0D3A0D2959}"/>
                </a:ext>
              </a:extLst>
            </p:cNvPr>
            <p:cNvSpPr/>
            <p:nvPr/>
          </p:nvSpPr>
          <p:spPr>
            <a:xfrm>
              <a:off x="1523175" y="699790"/>
              <a:ext cx="2677800" cy="2768700"/>
            </a:xfrm>
            <a:custGeom>
              <a:avLst/>
              <a:gdLst/>
              <a:ahLst/>
              <a:cxnLst/>
              <a:rect l="0" t="0" r="0" b="0"/>
              <a:pathLst>
                <a:path w="2677800" h="2768700">
                  <a:moveTo>
                    <a:pt x="0" y="446309"/>
                  </a:moveTo>
                  <a:lnTo>
                    <a:pt x="0" y="446309"/>
                  </a:lnTo>
                  <a:cubicBezTo>
                    <a:pt x="0" y="199819"/>
                    <a:pt x="199819" y="0"/>
                    <a:pt x="446309" y="0"/>
                  </a:cubicBezTo>
                  <a:lnTo>
                    <a:pt x="2231491" y="0"/>
                  </a:lnTo>
                  <a:lnTo>
                    <a:pt x="2231491" y="0"/>
                  </a:lnTo>
                  <a:cubicBezTo>
                    <a:pt x="2349860" y="0"/>
                    <a:pt x="2463380" y="47022"/>
                    <a:pt x="2547079" y="130721"/>
                  </a:cubicBezTo>
                  <a:cubicBezTo>
                    <a:pt x="2630778" y="214420"/>
                    <a:pt x="2677800" y="327940"/>
                    <a:pt x="2677800" y="446309"/>
                  </a:cubicBezTo>
                  <a:lnTo>
                    <a:pt x="2677800" y="2322391"/>
                  </a:lnTo>
                  <a:cubicBezTo>
                    <a:pt x="2677800" y="2568881"/>
                    <a:pt x="2477981" y="2768700"/>
                    <a:pt x="2231491" y="2768700"/>
                  </a:cubicBezTo>
                  <a:lnTo>
                    <a:pt x="446309" y="2768700"/>
                  </a:lnTo>
                  <a:cubicBezTo>
                    <a:pt x="199819" y="2768700"/>
                    <a:pt x="0" y="2568881"/>
                    <a:pt x="0" y="232239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24599">
              <a:extLst>
                <a:ext uri="{FF2B5EF4-FFF2-40B4-BE49-F238E27FC236}">
                  <a16:creationId xmlns:a16="http://schemas.microsoft.com/office/drawing/2014/main" id="{EB8E413D-D1E8-BC47-8FA7-F7B998F07AD6}"/>
                </a:ext>
              </a:extLst>
            </p:cNvPr>
            <p:cNvSpPr/>
            <p:nvPr/>
          </p:nvSpPr>
          <p:spPr>
            <a:xfrm>
              <a:off x="1562775" y="1851790"/>
              <a:ext cx="2607900" cy="1293600"/>
            </a:xfrm>
            <a:custGeom>
              <a:avLst/>
              <a:gdLst/>
              <a:ahLst/>
              <a:cxnLst/>
              <a:rect l="0" t="0" r="0" b="0"/>
              <a:pathLst>
                <a:path w="2607900" h="1293600">
                  <a:moveTo>
                    <a:pt x="0" y="0"/>
                  </a:moveTo>
                  <a:lnTo>
                    <a:pt x="2607900" y="0"/>
                  </a:lnTo>
                  <a:lnTo>
                    <a:pt x="2607900" y="1293600"/>
                  </a:lnTo>
                  <a:lnTo>
                    <a:pt x="0" y="1293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2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450">
              <a:extLst>
                <a:ext uri="{FF2B5EF4-FFF2-40B4-BE49-F238E27FC236}">
                  <a16:creationId xmlns:a16="http://schemas.microsoft.com/office/drawing/2014/main" id="{41169683-5DC1-7A42-858A-BA9BB7EADE6B}"/>
                </a:ext>
              </a:extLst>
            </p:cNvPr>
            <p:cNvSpPr/>
            <p:nvPr/>
          </p:nvSpPr>
          <p:spPr>
            <a:xfrm>
              <a:off x="1562775" y="1851790"/>
              <a:ext cx="2607900" cy="1293600"/>
            </a:xfrm>
            <a:custGeom>
              <a:avLst/>
              <a:gdLst/>
              <a:ahLst/>
              <a:cxnLst/>
              <a:rect l="0" t="0" r="0" b="0"/>
              <a:pathLst>
                <a:path w="2607900" h="1293600">
                  <a:moveTo>
                    <a:pt x="0" y="0"/>
                  </a:moveTo>
                  <a:lnTo>
                    <a:pt x="2607900" y="0"/>
                  </a:lnTo>
                  <a:lnTo>
                    <a:pt x="2607900" y="1293600"/>
                  </a:lnTo>
                  <a:lnTo>
                    <a:pt x="0" y="1293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C2D8C3-B19B-3842-8073-3EAB3E994F14}"/>
                </a:ext>
              </a:extLst>
            </p:cNvPr>
            <p:cNvSpPr/>
            <p:nvPr/>
          </p:nvSpPr>
          <p:spPr>
            <a:xfrm>
              <a:off x="2387853" y="2522608"/>
              <a:ext cx="133867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OS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Shape 24600">
              <a:extLst>
                <a:ext uri="{FF2B5EF4-FFF2-40B4-BE49-F238E27FC236}">
                  <a16:creationId xmlns:a16="http://schemas.microsoft.com/office/drawing/2014/main" id="{E138603F-0EFF-7341-AEFD-7FA7005907CC}"/>
                </a:ext>
              </a:extLst>
            </p:cNvPr>
            <p:cNvSpPr/>
            <p:nvPr/>
          </p:nvSpPr>
          <p:spPr>
            <a:xfrm>
              <a:off x="1619175" y="1680812"/>
              <a:ext cx="2485800" cy="300900"/>
            </a:xfrm>
            <a:custGeom>
              <a:avLst/>
              <a:gdLst/>
              <a:ahLst/>
              <a:cxnLst/>
              <a:rect l="0" t="0" r="0" b="0"/>
              <a:pathLst>
                <a:path w="2485800" h="300900">
                  <a:moveTo>
                    <a:pt x="0" y="0"/>
                  </a:moveTo>
                  <a:lnTo>
                    <a:pt x="2485800" y="0"/>
                  </a:lnTo>
                  <a:lnTo>
                    <a:pt x="2485800" y="300900"/>
                  </a:lnTo>
                  <a:lnTo>
                    <a:pt x="0" y="3009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453">
              <a:extLst>
                <a:ext uri="{FF2B5EF4-FFF2-40B4-BE49-F238E27FC236}">
                  <a16:creationId xmlns:a16="http://schemas.microsoft.com/office/drawing/2014/main" id="{B0125B8A-ABDE-EB43-9C65-EA44FA6584DF}"/>
                </a:ext>
              </a:extLst>
            </p:cNvPr>
            <p:cNvSpPr/>
            <p:nvPr/>
          </p:nvSpPr>
          <p:spPr>
            <a:xfrm>
              <a:off x="1619175" y="1680812"/>
              <a:ext cx="2485800" cy="300900"/>
            </a:xfrm>
            <a:custGeom>
              <a:avLst/>
              <a:gdLst/>
              <a:ahLst/>
              <a:cxnLst/>
              <a:rect l="0" t="0" r="0" b="0"/>
              <a:pathLst>
                <a:path w="2485800" h="300900">
                  <a:moveTo>
                    <a:pt x="0" y="0"/>
                  </a:moveTo>
                  <a:lnTo>
                    <a:pt x="2485800" y="0"/>
                  </a:lnTo>
                  <a:lnTo>
                    <a:pt x="2485800" y="300900"/>
                  </a:lnTo>
                  <a:lnTo>
                    <a:pt x="0" y="3009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3CE3AC-DE99-CD45-96F8-E3436B1E04CA}"/>
                </a:ext>
              </a:extLst>
            </p:cNvPr>
            <p:cNvSpPr/>
            <p:nvPr/>
          </p:nvSpPr>
          <p:spPr>
            <a:xfrm>
              <a:off x="2121467" y="1736217"/>
              <a:ext cx="196864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TEE Internal APIs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Shape 455">
              <a:extLst>
                <a:ext uri="{FF2B5EF4-FFF2-40B4-BE49-F238E27FC236}">
                  <a16:creationId xmlns:a16="http://schemas.microsoft.com/office/drawing/2014/main" id="{24CBD740-08F1-A747-99C2-0F495DB92DE9}"/>
                </a:ext>
              </a:extLst>
            </p:cNvPr>
            <p:cNvSpPr/>
            <p:nvPr/>
          </p:nvSpPr>
          <p:spPr>
            <a:xfrm>
              <a:off x="1783425" y="937965"/>
              <a:ext cx="2157300" cy="657000"/>
            </a:xfrm>
            <a:custGeom>
              <a:avLst/>
              <a:gdLst/>
              <a:ahLst/>
              <a:cxnLst/>
              <a:rect l="0" t="0" r="0" b="0"/>
              <a:pathLst>
                <a:path w="2157300" h="657000">
                  <a:moveTo>
                    <a:pt x="109502" y="0"/>
                  </a:moveTo>
                  <a:lnTo>
                    <a:pt x="2047798" y="0"/>
                  </a:lnTo>
                  <a:cubicBezTo>
                    <a:pt x="2076839" y="0"/>
                    <a:pt x="2104692" y="11537"/>
                    <a:pt x="2125228" y="32072"/>
                  </a:cubicBezTo>
                  <a:cubicBezTo>
                    <a:pt x="2145764" y="52608"/>
                    <a:pt x="2157300" y="80460"/>
                    <a:pt x="2157300" y="109502"/>
                  </a:cubicBezTo>
                  <a:lnTo>
                    <a:pt x="2157300" y="547498"/>
                  </a:lnTo>
                  <a:cubicBezTo>
                    <a:pt x="2157300" y="607974"/>
                    <a:pt x="2108274" y="657000"/>
                    <a:pt x="2047798" y="657000"/>
                  </a:cubicBezTo>
                  <a:lnTo>
                    <a:pt x="109502" y="657000"/>
                  </a:lnTo>
                  <a:cubicBezTo>
                    <a:pt x="49026" y="657000"/>
                    <a:pt x="0" y="607974"/>
                    <a:pt x="0" y="547498"/>
                  </a:cubicBezTo>
                  <a:lnTo>
                    <a:pt x="0" y="109502"/>
                  </a:lnTo>
                  <a:cubicBezTo>
                    <a:pt x="0" y="49026"/>
                    <a:pt x="49026" y="0"/>
                    <a:pt x="1095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456">
              <a:extLst>
                <a:ext uri="{FF2B5EF4-FFF2-40B4-BE49-F238E27FC236}">
                  <a16:creationId xmlns:a16="http://schemas.microsoft.com/office/drawing/2014/main" id="{AA5F4A71-C0C9-C442-BD4C-1522B749D73A}"/>
                </a:ext>
              </a:extLst>
            </p:cNvPr>
            <p:cNvSpPr/>
            <p:nvPr/>
          </p:nvSpPr>
          <p:spPr>
            <a:xfrm>
              <a:off x="1783425" y="937965"/>
              <a:ext cx="2157300" cy="657000"/>
            </a:xfrm>
            <a:custGeom>
              <a:avLst/>
              <a:gdLst/>
              <a:ahLst/>
              <a:cxnLst/>
              <a:rect l="0" t="0" r="0" b="0"/>
              <a:pathLst>
                <a:path w="2157300" h="657000">
                  <a:moveTo>
                    <a:pt x="0" y="109502"/>
                  </a:moveTo>
                  <a:lnTo>
                    <a:pt x="0" y="109502"/>
                  </a:lnTo>
                  <a:cubicBezTo>
                    <a:pt x="0" y="49026"/>
                    <a:pt x="49026" y="0"/>
                    <a:pt x="109502" y="0"/>
                  </a:cubicBezTo>
                  <a:lnTo>
                    <a:pt x="2047798" y="0"/>
                  </a:lnTo>
                  <a:cubicBezTo>
                    <a:pt x="2076839" y="0"/>
                    <a:pt x="2104692" y="11537"/>
                    <a:pt x="2125228" y="32072"/>
                  </a:cubicBezTo>
                  <a:cubicBezTo>
                    <a:pt x="2145764" y="52608"/>
                    <a:pt x="2157300" y="80460"/>
                    <a:pt x="2157300" y="109502"/>
                  </a:cubicBezTo>
                  <a:lnTo>
                    <a:pt x="2157300" y="547498"/>
                  </a:lnTo>
                  <a:cubicBezTo>
                    <a:pt x="2157300" y="607974"/>
                    <a:pt x="2108274" y="657000"/>
                    <a:pt x="2047798" y="657000"/>
                  </a:cubicBezTo>
                  <a:lnTo>
                    <a:pt x="109502" y="657000"/>
                  </a:lnTo>
                  <a:cubicBezTo>
                    <a:pt x="49026" y="657000"/>
                    <a:pt x="0" y="607974"/>
                    <a:pt x="0" y="547498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AFE449-ED5B-084A-AF59-31D08C3CDF32}"/>
                </a:ext>
              </a:extLst>
            </p:cNvPr>
            <p:cNvSpPr/>
            <p:nvPr/>
          </p:nvSpPr>
          <p:spPr>
            <a:xfrm>
              <a:off x="2101511" y="1171420"/>
              <a:ext cx="20227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Application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Shape 460">
              <a:extLst>
                <a:ext uri="{FF2B5EF4-FFF2-40B4-BE49-F238E27FC236}">
                  <a16:creationId xmlns:a16="http://schemas.microsoft.com/office/drawing/2014/main" id="{F46A188D-0C25-E54B-B6A5-C800064B0025}"/>
                </a:ext>
              </a:extLst>
            </p:cNvPr>
            <p:cNvSpPr/>
            <p:nvPr/>
          </p:nvSpPr>
          <p:spPr>
            <a:xfrm>
              <a:off x="4104975" y="160862"/>
              <a:ext cx="1908600" cy="1670400"/>
            </a:xfrm>
            <a:custGeom>
              <a:avLst/>
              <a:gdLst/>
              <a:ahLst/>
              <a:cxnLst/>
              <a:rect l="0" t="0" r="0" b="0"/>
              <a:pathLst>
                <a:path w="1908600" h="1670400">
                  <a:moveTo>
                    <a:pt x="0" y="1670400"/>
                  </a:moveTo>
                  <a:lnTo>
                    <a:pt x="954300" y="1670400"/>
                  </a:lnTo>
                  <a:lnTo>
                    <a:pt x="954300" y="0"/>
                  </a:lnTo>
                  <a:lnTo>
                    <a:pt x="1908600" y="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463">
              <a:extLst>
                <a:ext uri="{FF2B5EF4-FFF2-40B4-BE49-F238E27FC236}">
                  <a16:creationId xmlns:a16="http://schemas.microsoft.com/office/drawing/2014/main" id="{F13B0F82-8AB6-E046-9B65-54006EB52AC7}"/>
                </a:ext>
              </a:extLst>
            </p:cNvPr>
            <p:cNvSpPr/>
            <p:nvPr/>
          </p:nvSpPr>
          <p:spPr>
            <a:xfrm>
              <a:off x="1163025" y="721665"/>
              <a:ext cx="620400" cy="544800"/>
            </a:xfrm>
            <a:custGeom>
              <a:avLst/>
              <a:gdLst/>
              <a:ahLst/>
              <a:cxnLst/>
              <a:rect l="0" t="0" r="0" b="0"/>
              <a:pathLst>
                <a:path w="620400" h="544800">
                  <a:moveTo>
                    <a:pt x="620400" y="544800"/>
                  </a:moveTo>
                  <a:lnTo>
                    <a:pt x="310200" y="544800"/>
                  </a:lnTo>
                  <a:lnTo>
                    <a:pt x="310200" y="0"/>
                  </a:lnTo>
                  <a:lnTo>
                    <a:pt x="0" y="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B86D48-276C-B54D-8B23-EFC915BC74ED}"/>
                </a:ext>
              </a:extLst>
            </p:cNvPr>
            <p:cNvSpPr/>
            <p:nvPr/>
          </p:nvSpPr>
          <p:spPr>
            <a:xfrm>
              <a:off x="0" y="468120"/>
              <a:ext cx="146992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u="sng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Entry Points: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B19ADA-5E61-8A41-BCA1-6A8822D5F4DF}"/>
                </a:ext>
              </a:extLst>
            </p:cNvPr>
            <p:cNvSpPr/>
            <p:nvPr/>
          </p:nvSpPr>
          <p:spPr>
            <a:xfrm>
              <a:off x="0" y="900156"/>
              <a:ext cx="851306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Create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A480D-A9D7-4141-AA17-9513CEF1C784}"/>
                </a:ext>
              </a:extLst>
            </p:cNvPr>
            <p:cNvSpPr/>
            <p:nvPr/>
          </p:nvSpPr>
          <p:spPr>
            <a:xfrm>
              <a:off x="0" y="1109706"/>
              <a:ext cx="993191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Destroy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DEEE49-F729-CE4A-81DD-D4ED5392257A}"/>
                </a:ext>
              </a:extLst>
            </p:cNvPr>
            <p:cNvSpPr/>
            <p:nvPr/>
          </p:nvSpPr>
          <p:spPr>
            <a:xfrm>
              <a:off x="0" y="1319256"/>
              <a:ext cx="1560729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OpenSession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DA0685-5421-194E-B87D-9C6D2AEC110E}"/>
                </a:ext>
              </a:extLst>
            </p:cNvPr>
            <p:cNvSpPr/>
            <p:nvPr/>
          </p:nvSpPr>
          <p:spPr>
            <a:xfrm>
              <a:off x="0" y="1528806"/>
              <a:ext cx="1702613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CloseSession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CF0951-E6CB-554E-8021-A97078AF79B7}"/>
                </a:ext>
              </a:extLst>
            </p:cNvPr>
            <p:cNvSpPr/>
            <p:nvPr/>
          </p:nvSpPr>
          <p:spPr>
            <a:xfrm>
              <a:off x="0" y="1738356"/>
              <a:ext cx="184449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InvokeCommand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342C6B-B31F-3542-A7CC-081844C773C0}"/>
                </a:ext>
              </a:extLst>
            </p:cNvPr>
            <p:cNvSpPr/>
            <p:nvPr/>
          </p:nvSpPr>
          <p:spPr>
            <a:xfrm>
              <a:off x="6064425" y="0"/>
              <a:ext cx="2058641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u="sng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TEE Core API: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DB411B-9C9C-3C45-950A-DB3C644942A2}"/>
                </a:ext>
              </a:extLst>
            </p:cNvPr>
            <p:cNvSpPr/>
            <p:nvPr/>
          </p:nvSpPr>
          <p:spPr>
            <a:xfrm>
              <a:off x="6170322" y="2748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F145C6-5D27-0740-BC6E-1B7A625FE8EE}"/>
                </a:ext>
              </a:extLst>
            </p:cNvPr>
            <p:cNvSpPr/>
            <p:nvPr/>
          </p:nvSpPr>
          <p:spPr>
            <a:xfrm>
              <a:off x="6521625" y="274835"/>
              <a:ext cx="2175831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Internal Client API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44CE1C-9577-9C44-ACBB-1B01A3F69AF8}"/>
                </a:ext>
              </a:extLst>
            </p:cNvPr>
            <p:cNvSpPr/>
            <p:nvPr/>
          </p:nvSpPr>
          <p:spPr>
            <a:xfrm>
              <a:off x="6170322" y="52248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0AC28-9C4A-364B-992A-E8337743CBFC}"/>
                </a:ext>
              </a:extLst>
            </p:cNvPr>
            <p:cNvSpPr/>
            <p:nvPr/>
          </p:nvSpPr>
          <p:spPr>
            <a:xfrm>
              <a:off x="6521625" y="522485"/>
              <a:ext cx="1966383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Property Access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6C759A-448B-FD4C-82B7-0C4F95EEEA49}"/>
                </a:ext>
              </a:extLst>
            </p:cNvPr>
            <p:cNvSpPr/>
            <p:nvPr/>
          </p:nvSpPr>
          <p:spPr>
            <a:xfrm>
              <a:off x="6170322" y="7701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D7267-D812-0540-9570-2BD8AFE5C8D2}"/>
                </a:ext>
              </a:extLst>
            </p:cNvPr>
            <p:cNvSpPr/>
            <p:nvPr/>
          </p:nvSpPr>
          <p:spPr>
            <a:xfrm>
              <a:off x="6521625" y="770135"/>
              <a:ext cx="25074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Cancellation Support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A189C0-D376-3B45-B117-32432C2F8198}"/>
                </a:ext>
              </a:extLst>
            </p:cNvPr>
            <p:cNvSpPr/>
            <p:nvPr/>
          </p:nvSpPr>
          <p:spPr>
            <a:xfrm>
              <a:off x="6170322" y="101778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C31930-18B4-F546-955A-7D8C72170C9A}"/>
                </a:ext>
              </a:extLst>
            </p:cNvPr>
            <p:cNvSpPr/>
            <p:nvPr/>
          </p:nvSpPr>
          <p:spPr>
            <a:xfrm>
              <a:off x="6521625" y="1017785"/>
              <a:ext cx="2627699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Memory Management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B468E9-A9DC-3F41-BC66-DA553FF8DB8C}"/>
                </a:ext>
              </a:extLst>
            </p:cNvPr>
            <p:cNvSpPr/>
            <p:nvPr/>
          </p:nvSpPr>
          <p:spPr>
            <a:xfrm>
              <a:off x="6170322" y="12654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5BB779-2815-394C-AD49-A9E43549F7E0}"/>
                </a:ext>
              </a:extLst>
            </p:cNvPr>
            <p:cNvSpPr/>
            <p:nvPr/>
          </p:nvSpPr>
          <p:spPr>
            <a:xfrm>
              <a:off x="6521625" y="1265435"/>
              <a:ext cx="193638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Storage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E6DB14A-671E-C04C-9816-8D120CF12D30}"/>
                </a:ext>
              </a:extLst>
            </p:cNvPr>
            <p:cNvSpPr/>
            <p:nvPr/>
          </p:nvSpPr>
          <p:spPr>
            <a:xfrm>
              <a:off x="6170322" y="151308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658466-DE7C-2443-BD6C-2A02ED8D2066}"/>
                </a:ext>
              </a:extLst>
            </p:cNvPr>
            <p:cNvSpPr/>
            <p:nvPr/>
          </p:nvSpPr>
          <p:spPr>
            <a:xfrm>
              <a:off x="6521625" y="1513085"/>
              <a:ext cx="600239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Time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8FCCB9-3F2D-BB42-BF7A-1B2DCE6D67C9}"/>
                </a:ext>
              </a:extLst>
            </p:cNvPr>
            <p:cNvSpPr/>
            <p:nvPr/>
          </p:nvSpPr>
          <p:spPr>
            <a:xfrm>
              <a:off x="6170322" y="17607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3678C6-B9D3-D741-84A9-650D87C11FC6}"/>
                </a:ext>
              </a:extLst>
            </p:cNvPr>
            <p:cNvSpPr/>
            <p:nvPr/>
          </p:nvSpPr>
          <p:spPr>
            <a:xfrm>
              <a:off x="6521625" y="1760735"/>
              <a:ext cx="1681803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Cryptographic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57FBDE-308F-784F-BD8B-7F4BC256BE03}"/>
                </a:ext>
              </a:extLst>
            </p:cNvPr>
            <p:cNvSpPr/>
            <p:nvPr/>
          </p:nvSpPr>
          <p:spPr>
            <a:xfrm>
              <a:off x="6170322" y="2008385"/>
              <a:ext cx="163235" cy="3019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86D99D-EFE2-AF42-BD70-8E7074E24D0B}"/>
                </a:ext>
              </a:extLst>
            </p:cNvPr>
            <p:cNvSpPr/>
            <p:nvPr/>
          </p:nvSpPr>
          <p:spPr>
            <a:xfrm>
              <a:off x="6521625" y="2008385"/>
              <a:ext cx="1410737" cy="3019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Arithmetical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BEAD206-4E4F-A641-9F68-42B6ABF1F83B}"/>
                </a:ext>
              </a:extLst>
            </p:cNvPr>
            <p:cNvSpPr/>
            <p:nvPr/>
          </p:nvSpPr>
          <p:spPr>
            <a:xfrm>
              <a:off x="4453900" y="2765200"/>
              <a:ext cx="234565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u="sng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Other TEE APIs: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AF7F87-A0F3-1746-BA03-3A0B95DB68F7}"/>
                </a:ext>
              </a:extLst>
            </p:cNvPr>
            <p:cNvSpPr/>
            <p:nvPr/>
          </p:nvSpPr>
          <p:spPr>
            <a:xfrm>
              <a:off x="4559796" y="30400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F6F07C-479B-8247-999C-507B1A24FE56}"/>
                </a:ext>
              </a:extLst>
            </p:cNvPr>
            <p:cNvSpPr/>
            <p:nvPr/>
          </p:nvSpPr>
          <p:spPr>
            <a:xfrm>
              <a:off x="4911100" y="3040035"/>
              <a:ext cx="3196318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Trusted User Interface API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800B852-9EB3-2746-9566-C9B46E97E0F0}"/>
                </a:ext>
              </a:extLst>
            </p:cNvPr>
            <p:cNvSpPr/>
            <p:nvPr/>
          </p:nvSpPr>
          <p:spPr>
            <a:xfrm>
              <a:off x="4559796" y="328768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CBB8EC1-A9B5-A24F-814B-46D9DE9641D5}"/>
                </a:ext>
              </a:extLst>
            </p:cNvPr>
            <p:cNvSpPr/>
            <p:nvPr/>
          </p:nvSpPr>
          <p:spPr>
            <a:xfrm>
              <a:off x="4911100" y="3287685"/>
              <a:ext cx="2431223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Secure Element API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4B289F-30AE-5345-B130-2DDED3E2BF37}"/>
                </a:ext>
              </a:extLst>
            </p:cNvPr>
            <p:cNvSpPr/>
            <p:nvPr/>
          </p:nvSpPr>
          <p:spPr>
            <a:xfrm>
              <a:off x="4559796" y="3535335"/>
              <a:ext cx="163235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●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613BC1E-21BD-F940-8454-47E16D197DB3}"/>
                </a:ext>
              </a:extLst>
            </p:cNvPr>
            <p:cNvSpPr/>
            <p:nvPr/>
          </p:nvSpPr>
          <p:spPr>
            <a:xfrm>
              <a:off x="4911100" y="3535335"/>
              <a:ext cx="1470463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Sockets API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Shape 502">
              <a:extLst>
                <a:ext uri="{FF2B5EF4-FFF2-40B4-BE49-F238E27FC236}">
                  <a16:creationId xmlns:a16="http://schemas.microsoft.com/office/drawing/2014/main" id="{B7B74865-D5ED-4144-9BEB-03B5B0897435}"/>
                </a:ext>
              </a:extLst>
            </p:cNvPr>
            <p:cNvSpPr/>
            <p:nvPr/>
          </p:nvSpPr>
          <p:spPr>
            <a:xfrm>
              <a:off x="4104975" y="1831262"/>
              <a:ext cx="1304100" cy="800700"/>
            </a:xfrm>
            <a:custGeom>
              <a:avLst/>
              <a:gdLst/>
              <a:ahLst/>
              <a:cxnLst/>
              <a:rect l="0" t="0" r="0" b="0"/>
              <a:pathLst>
                <a:path w="1304100" h="800700">
                  <a:moveTo>
                    <a:pt x="0" y="0"/>
                  </a:moveTo>
                  <a:lnTo>
                    <a:pt x="652050" y="0"/>
                  </a:lnTo>
                  <a:lnTo>
                    <a:pt x="652050" y="800700"/>
                  </a:lnTo>
                  <a:lnTo>
                    <a:pt x="1304100" y="8007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849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Outline</a:t>
            </a:r>
            <a:endParaRPr lang="en-US" sz="2400" dirty="0">
              <a:solidFill>
                <a:schemeClr val="tx2"/>
              </a:solidFill>
              <a:effectLst/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31C630-C1F0-674F-A21A-76F1A575EC61}"/>
              </a:ext>
            </a:extLst>
          </p:cNvPr>
          <p:cNvSpPr/>
          <p:nvPr/>
        </p:nvSpPr>
        <p:spPr>
          <a:xfrm>
            <a:off x="1143000" y="1146538"/>
            <a:ext cx="72390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2"/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-Challenges and Motivation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 Execution Environment and TrustZone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TrustZone System Architecture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-Secure Isolation Mechanism, Memory System,</a:t>
            </a:r>
          </a:p>
          <a:p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-Monitor Mode, Secure Boot</a:t>
            </a:r>
          </a:p>
          <a:p>
            <a:endParaRPr lang="en-US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TrustZone API</a:t>
            </a:r>
          </a:p>
          <a:p>
            <a:pPr lvl="2"/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-Client API, </a:t>
            </a:r>
          </a:p>
          <a:p>
            <a:pPr lvl="2"/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-Trusted Application and TEE API</a:t>
            </a:r>
          </a:p>
          <a:p>
            <a:pPr lvl="2"/>
            <a:endParaRPr lang="en-US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TEE and QEMU</a:t>
            </a:r>
          </a:p>
          <a:p>
            <a:endParaRPr lang="en-US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SHARCS and TrustZone in SHARCS System IoT Layer</a:t>
            </a:r>
          </a:p>
          <a:p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638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﻿Trusted Application and TEE APIs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CF9AA2-9E9F-5E46-95A3-1E4D50F0364B}"/>
              </a:ext>
            </a:extLst>
          </p:cNvPr>
          <p:cNvSpPr/>
          <p:nvPr/>
        </p:nvSpPr>
        <p:spPr>
          <a:xfrm>
            <a:off x="990600" y="1524000"/>
            <a:ext cx="762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﻿Property Access 	</a:t>
            </a:r>
            <a:r>
              <a:rPr lang="en-US" sz="1400" dirty="0" err="1"/>
              <a:t>GetPropertyAs</a:t>
            </a:r>
            <a:r>
              <a:rPr lang="en-US" sz="1400" dirty="0"/>
              <a:t>[String, Bool, u32…] , Enumeration...</a:t>
            </a:r>
          </a:p>
          <a:p>
            <a:r>
              <a:rPr lang="en-US" sz="1400" dirty="0"/>
              <a:t>		(Configuration Properties associated with TA, Client and TEE)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chemeClr val="tx2"/>
                </a:solidFill>
              </a:rPr>
              <a:t>Cancellation Support 	</a:t>
            </a:r>
            <a:r>
              <a:rPr lang="en-US" sz="1400" dirty="0" err="1"/>
              <a:t>GetCancellationFlag</a:t>
            </a:r>
            <a:r>
              <a:rPr lang="en-US" sz="1400" dirty="0"/>
              <a:t>, </a:t>
            </a:r>
            <a:r>
              <a:rPr lang="en-US" sz="1400" dirty="0" err="1"/>
              <a:t>MaskCancellation</a:t>
            </a:r>
            <a:r>
              <a:rPr lang="en-US" sz="1400" dirty="0"/>
              <a:t>, </a:t>
            </a:r>
            <a:r>
              <a:rPr lang="en-US" sz="1400" dirty="0" err="1"/>
              <a:t>UnMask</a:t>
            </a:r>
            <a:r>
              <a:rPr lang="en-US" sz="1400" dirty="0"/>
              <a:t>...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chemeClr val="tx2"/>
                </a:solidFill>
              </a:rPr>
              <a:t>Memory Management 	</a:t>
            </a:r>
            <a:r>
              <a:rPr lang="en-US" sz="1400" dirty="0"/>
              <a:t>Malloc, </a:t>
            </a:r>
            <a:r>
              <a:rPr lang="en-US" sz="1400" dirty="0" err="1"/>
              <a:t>Realloc</a:t>
            </a:r>
            <a:r>
              <a:rPr lang="en-US" sz="1400" dirty="0"/>
              <a:t>, Free, </a:t>
            </a:r>
            <a:r>
              <a:rPr lang="en-US" sz="1400" dirty="0" err="1"/>
              <a:t>MemMove</a:t>
            </a:r>
            <a:r>
              <a:rPr lang="en-US" sz="1400" dirty="0"/>
              <a:t>...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chemeClr val="tx2"/>
                </a:solidFill>
              </a:rPr>
              <a:t>Trusted Storage 	</a:t>
            </a:r>
            <a:r>
              <a:rPr lang="en-US" sz="1400" dirty="0"/>
              <a:t>Create/Open/Close/…</a:t>
            </a:r>
          </a:p>
          <a:p>
            <a:r>
              <a:rPr lang="en-US" sz="1400" dirty="0"/>
              <a:t>		</a:t>
            </a:r>
            <a:r>
              <a:rPr lang="en-US" sz="1400" dirty="0" err="1"/>
              <a:t>TransientObject</a:t>
            </a:r>
            <a:r>
              <a:rPr lang="en-US" sz="1400" dirty="0"/>
              <a:t> or </a:t>
            </a:r>
            <a:r>
              <a:rPr lang="en-US" sz="1400" dirty="0" err="1"/>
              <a:t>PersistentObject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>
                <a:solidFill>
                  <a:schemeClr val="tx2"/>
                </a:solidFill>
              </a:rPr>
              <a:t>Time</a:t>
            </a:r>
            <a:r>
              <a:rPr lang="en-US" sz="1400" dirty="0"/>
              <a:t> 		</a:t>
            </a:r>
            <a:r>
              <a:rPr lang="en-US" sz="1400" dirty="0" err="1"/>
              <a:t>GetSystemTime</a:t>
            </a:r>
            <a:r>
              <a:rPr lang="en-US" sz="1400" dirty="0"/>
              <a:t>/</a:t>
            </a:r>
            <a:r>
              <a:rPr lang="en-US" sz="1400" dirty="0" err="1"/>
              <a:t>TAPersistentTime</a:t>
            </a:r>
            <a:r>
              <a:rPr lang="en-US" sz="1400" dirty="0"/>
              <a:t>/</a:t>
            </a:r>
            <a:r>
              <a:rPr lang="en-US" sz="1400" dirty="0" err="1"/>
              <a:t>REETime</a:t>
            </a:r>
            <a:r>
              <a:rPr lang="en-US" sz="1400" dirty="0"/>
              <a:t>...</a:t>
            </a:r>
          </a:p>
          <a:p>
            <a:endParaRPr lang="en-US" sz="1400" b="1" dirty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Cryptographic 	</a:t>
            </a:r>
            <a:r>
              <a:rPr lang="en-US" sz="1400" dirty="0"/>
              <a:t>Cryptographic Functions: Message Digest, Symmetric Cipher, MAC, 			Authenticated Encryption, Asymmetric Encryption and Decryption, Key 			Derivation, Random Data Generation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chemeClr val="tx2"/>
                </a:solidFill>
              </a:rPr>
              <a:t>Arithmetical</a:t>
            </a:r>
            <a:r>
              <a:rPr lang="en-US" sz="1400" dirty="0"/>
              <a:t> 	Big Integer operations: Conversion, Logical, Basic Arithmetic, Modular 			Arithmetic...</a:t>
            </a:r>
          </a:p>
        </p:txBody>
      </p:sp>
    </p:spTree>
    <p:extLst>
      <p:ext uri="{BB962C8B-B14F-4D97-AF65-F5344CB8AC3E}">
        <p14:creationId xmlns:p14="http://schemas.microsoft.com/office/powerpoint/2010/main" val="340022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﻿Trusted Application and TEE APIs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B9AA29-138C-414B-B41D-49CBD6A22F17}"/>
              </a:ext>
            </a:extLst>
          </p:cNvPr>
          <p:cNvSpPr/>
          <p:nvPr/>
        </p:nvSpPr>
        <p:spPr>
          <a:xfrm>
            <a:off x="914400" y="1345683"/>
            <a:ext cx="77067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Trusted User Interface API </a:t>
            </a:r>
            <a:r>
              <a:rPr lang="en-US" dirty="0"/>
              <a:t>		</a:t>
            </a:r>
            <a:r>
              <a:rPr lang="en-US" dirty="0" err="1"/>
              <a:t>TUICheckTextFormat</a:t>
            </a:r>
            <a:r>
              <a:rPr lang="en-US" dirty="0"/>
              <a:t>, </a:t>
            </a:r>
          </a:p>
          <a:p>
            <a:r>
              <a:rPr lang="en-US" dirty="0"/>
              <a:t>				</a:t>
            </a:r>
            <a:r>
              <a:rPr lang="en-US" dirty="0" err="1"/>
              <a:t>TUIGetScreenInfo</a:t>
            </a:r>
            <a:r>
              <a:rPr lang="en-US" dirty="0"/>
              <a:t>,</a:t>
            </a:r>
          </a:p>
          <a:p>
            <a:r>
              <a:rPr lang="en-US" dirty="0"/>
              <a:t>Create Message Box, PIN 		</a:t>
            </a:r>
            <a:r>
              <a:rPr lang="en-US" dirty="0" err="1"/>
              <a:t>TUIInitSession</a:t>
            </a:r>
            <a:r>
              <a:rPr lang="en-US" dirty="0"/>
              <a:t>/</a:t>
            </a:r>
            <a:r>
              <a:rPr lang="en-US" dirty="0" err="1"/>
              <a:t>CloseSession</a:t>
            </a:r>
            <a:r>
              <a:rPr lang="en-US" dirty="0"/>
              <a:t> Screen, Login Screen			</a:t>
            </a:r>
            <a:r>
              <a:rPr lang="en-US" dirty="0" err="1"/>
              <a:t>TUIDisplayScreen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Secure Element API		Transport Level API:</a:t>
            </a:r>
          </a:p>
          <a:p>
            <a:r>
              <a:rPr lang="en-US" dirty="0"/>
              <a:t>				</a:t>
            </a:r>
            <a:r>
              <a:rPr lang="en-US" dirty="0" err="1"/>
              <a:t>SEServiceOpen</a:t>
            </a:r>
            <a:r>
              <a:rPr lang="en-US" dirty="0"/>
              <a:t>, </a:t>
            </a:r>
            <a:r>
              <a:rPr lang="en-US" dirty="0" err="1"/>
              <a:t>GetReaders</a:t>
            </a:r>
            <a:r>
              <a:rPr lang="en-US" dirty="0"/>
              <a:t>… </a:t>
            </a:r>
          </a:p>
          <a:p>
            <a:r>
              <a:rPr lang="en-US" dirty="0"/>
              <a:t>Query the available Readers,  	</a:t>
            </a:r>
            <a:r>
              <a:rPr lang="en-US" dirty="0" err="1"/>
              <a:t>SEReaderOpenSession</a:t>
            </a:r>
            <a:r>
              <a:rPr lang="en-US" dirty="0"/>
              <a:t>...</a:t>
            </a:r>
          </a:p>
          <a:p>
            <a:r>
              <a:rPr lang="en-US" dirty="0"/>
              <a:t>Query the SEs in the 		</a:t>
            </a:r>
            <a:r>
              <a:rPr lang="en-US" dirty="0" err="1"/>
              <a:t>SESessionOpenChannel</a:t>
            </a:r>
            <a:r>
              <a:rPr lang="en-US" dirty="0"/>
              <a:t>…</a:t>
            </a:r>
          </a:p>
          <a:p>
            <a:r>
              <a:rPr lang="en-US" dirty="0"/>
              <a:t>Readers,				</a:t>
            </a:r>
            <a:r>
              <a:rPr lang="en-US" dirty="0" err="1"/>
              <a:t>SEChannelTransmit</a:t>
            </a:r>
            <a:r>
              <a:rPr lang="en-US" dirty="0"/>
              <a:t>…</a:t>
            </a:r>
          </a:p>
          <a:p>
            <a:r>
              <a:rPr lang="en-US" dirty="0"/>
              <a:t>Exchange Data with the SEs		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Service Level APIs:		</a:t>
            </a:r>
            <a:r>
              <a:rPr lang="en-US" dirty="0"/>
              <a:t>Discovery API, Secure Channel API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Sockets API</a:t>
            </a:r>
            <a:r>
              <a:rPr lang="en-US" dirty="0"/>
              <a:t>			open, close, send, </a:t>
            </a:r>
            <a:r>
              <a:rPr lang="en-US" dirty="0" err="1"/>
              <a:t>recv</a:t>
            </a:r>
            <a:r>
              <a:rPr lang="en-US" dirty="0"/>
              <a:t>, </a:t>
            </a:r>
          </a:p>
          <a:p>
            <a:r>
              <a:rPr lang="en-US" dirty="0"/>
              <a:t>				error, </a:t>
            </a:r>
            <a:r>
              <a:rPr lang="en-US" dirty="0" err="1"/>
              <a:t>ioctl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2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OP-TEE: an Open-Source TEE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BA7EF-25B9-1846-BB6C-698070C70ED9}"/>
              </a:ext>
            </a:extLst>
          </p:cNvPr>
          <p:cNvSpPr/>
          <p:nvPr/>
        </p:nvSpPr>
        <p:spPr>
          <a:xfrm>
            <a:off x="1108841" y="1981200"/>
            <a:ext cx="73822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OP-TEE is an Implementation based on TrustZone technology.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Provides a shared basis for product TEE developments. Collaboration and consolidation not reinvention. </a:t>
            </a: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Provides a full example for research and education. Historically hard to learn about Trusted Environments </a:t>
            </a:r>
          </a:p>
          <a:p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OP-TEE implements internal core API v1.1.x</a:t>
            </a:r>
            <a:r>
              <a:rPr lang="zh-CN" altLang="en-US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which is an API exposed to trusted applications, and TEE Client API v1.0, an API that describes how to communicate with TEE.</a:t>
            </a:r>
          </a:p>
          <a:p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5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EFFF5-1D74-EB4A-BB49-C91D5738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Getting Started with OP-TEE and QEMU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5AAA7-4868-E244-9353-4A071C32AC78}"/>
              </a:ext>
            </a:extLst>
          </p:cNvPr>
          <p:cNvGrpSpPr/>
          <p:nvPr/>
        </p:nvGrpSpPr>
        <p:grpSpPr>
          <a:xfrm>
            <a:off x="279081" y="2438400"/>
            <a:ext cx="8585838" cy="3838436"/>
            <a:chOff x="0" y="807225"/>
            <a:chExt cx="8586223" cy="38384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70DF5D-FAFD-2F49-8CB3-09D514A218A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912873" y="3860875"/>
              <a:ext cx="1673350" cy="784801"/>
            </a:xfrm>
            <a:prstGeom prst="rect">
              <a:avLst/>
            </a:prstGeom>
          </p:spPr>
        </p:pic>
        <p:sp>
          <p:nvSpPr>
            <p:cNvPr id="11" name="Shape 2248">
              <a:extLst>
                <a:ext uri="{FF2B5EF4-FFF2-40B4-BE49-F238E27FC236}">
                  <a16:creationId xmlns:a16="http://schemas.microsoft.com/office/drawing/2014/main" id="{617565D6-518E-A04A-96B4-CAB8F393FEE2}"/>
                </a:ext>
              </a:extLst>
            </p:cNvPr>
            <p:cNvSpPr/>
            <p:nvPr/>
          </p:nvSpPr>
          <p:spPr>
            <a:xfrm>
              <a:off x="0" y="807225"/>
              <a:ext cx="8358900" cy="3128700"/>
            </a:xfrm>
            <a:custGeom>
              <a:avLst/>
              <a:gdLst/>
              <a:ahLst/>
              <a:cxnLst/>
              <a:rect l="0" t="0" r="0" b="0"/>
              <a:pathLst>
                <a:path w="8358900" h="3128700">
                  <a:moveTo>
                    <a:pt x="521460" y="0"/>
                  </a:moveTo>
                  <a:lnTo>
                    <a:pt x="7837439" y="0"/>
                  </a:lnTo>
                  <a:cubicBezTo>
                    <a:pt x="7975739" y="0"/>
                    <a:pt x="8108375" y="54939"/>
                    <a:pt x="8206168" y="152732"/>
                  </a:cubicBezTo>
                  <a:cubicBezTo>
                    <a:pt x="8303960" y="250525"/>
                    <a:pt x="8358900" y="383161"/>
                    <a:pt x="8358900" y="521460"/>
                  </a:cubicBezTo>
                  <a:lnTo>
                    <a:pt x="8358900" y="2607239"/>
                  </a:lnTo>
                  <a:cubicBezTo>
                    <a:pt x="8358900" y="2895234"/>
                    <a:pt x="8125435" y="3128700"/>
                    <a:pt x="7837439" y="3128700"/>
                  </a:cubicBezTo>
                  <a:lnTo>
                    <a:pt x="521460" y="3128700"/>
                  </a:lnTo>
                  <a:cubicBezTo>
                    <a:pt x="233466" y="3128700"/>
                    <a:pt x="0" y="2895234"/>
                    <a:pt x="0" y="2607239"/>
                  </a:cubicBezTo>
                  <a:lnTo>
                    <a:pt x="0" y="521460"/>
                  </a:lnTo>
                  <a:cubicBezTo>
                    <a:pt x="0" y="233466"/>
                    <a:pt x="233466" y="0"/>
                    <a:pt x="52146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EFE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2249">
              <a:extLst>
                <a:ext uri="{FF2B5EF4-FFF2-40B4-BE49-F238E27FC236}">
                  <a16:creationId xmlns:a16="http://schemas.microsoft.com/office/drawing/2014/main" id="{6CF6DFC8-8065-784B-9B19-B4B4B4621105}"/>
                </a:ext>
              </a:extLst>
            </p:cNvPr>
            <p:cNvSpPr/>
            <p:nvPr/>
          </p:nvSpPr>
          <p:spPr>
            <a:xfrm>
              <a:off x="0" y="807225"/>
              <a:ext cx="8358900" cy="3128700"/>
            </a:xfrm>
            <a:custGeom>
              <a:avLst/>
              <a:gdLst/>
              <a:ahLst/>
              <a:cxnLst/>
              <a:rect l="0" t="0" r="0" b="0"/>
              <a:pathLst>
                <a:path w="8358900" h="3128700">
                  <a:moveTo>
                    <a:pt x="0" y="521460"/>
                  </a:moveTo>
                  <a:lnTo>
                    <a:pt x="0" y="521460"/>
                  </a:lnTo>
                  <a:cubicBezTo>
                    <a:pt x="0" y="233466"/>
                    <a:pt x="233466" y="0"/>
                    <a:pt x="521460" y="0"/>
                  </a:cubicBezTo>
                  <a:lnTo>
                    <a:pt x="7837439" y="0"/>
                  </a:lnTo>
                  <a:cubicBezTo>
                    <a:pt x="7975739" y="0"/>
                    <a:pt x="8108375" y="54939"/>
                    <a:pt x="8206168" y="152732"/>
                  </a:cubicBezTo>
                  <a:cubicBezTo>
                    <a:pt x="8303960" y="250525"/>
                    <a:pt x="8358900" y="383161"/>
                    <a:pt x="8358900" y="521460"/>
                  </a:cubicBezTo>
                  <a:lnTo>
                    <a:pt x="8358900" y="2607239"/>
                  </a:lnTo>
                  <a:cubicBezTo>
                    <a:pt x="8358900" y="2895234"/>
                    <a:pt x="8125435" y="3128700"/>
                    <a:pt x="7837439" y="3128700"/>
                  </a:cubicBezTo>
                  <a:lnTo>
                    <a:pt x="521460" y="3128700"/>
                  </a:lnTo>
                  <a:lnTo>
                    <a:pt x="521460" y="3128700"/>
                  </a:lnTo>
                  <a:cubicBezTo>
                    <a:pt x="233466" y="3128700"/>
                    <a:pt x="0" y="2895234"/>
                    <a:pt x="0" y="2607239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99812B-B12E-FF49-BCDF-E6EF52846E0D}"/>
                </a:ext>
              </a:extLst>
            </p:cNvPr>
            <p:cNvSpPr/>
            <p:nvPr/>
          </p:nvSpPr>
          <p:spPr>
            <a:xfrm>
              <a:off x="133425" y="1254890"/>
              <a:ext cx="7499604" cy="19134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sudo apt-get install android-tools-fastboot autoconf bison cscope curl \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5A081C-C7EB-664A-AC13-14E99A45B42F}"/>
                </a:ext>
              </a:extLst>
            </p:cNvPr>
            <p:cNvSpPr/>
            <p:nvPr/>
          </p:nvSpPr>
          <p:spPr>
            <a:xfrm>
              <a:off x="133425" y="1407290"/>
              <a:ext cx="6486145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               flex gdisk libc6:i386 libfdt-dev libglib2.0-dev \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76A3C8-CF02-F742-A93A-70FC27205E05}"/>
                </a:ext>
              </a:extLst>
            </p:cNvPr>
            <p:cNvSpPr/>
            <p:nvPr/>
          </p:nvSpPr>
          <p:spPr>
            <a:xfrm>
              <a:off x="133425" y="1559690"/>
              <a:ext cx="6688836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               libpixman-1-dev libstdc++6:i386 libz1:i386 netcat \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332ABE-06BD-F546-9574-DB05F646260E}"/>
                </a:ext>
              </a:extLst>
            </p:cNvPr>
            <p:cNvSpPr/>
            <p:nvPr/>
          </p:nvSpPr>
          <p:spPr>
            <a:xfrm>
              <a:off x="133425" y="1712090"/>
              <a:ext cx="7296912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               python-crypto python-serial uuid-dev xz-utils zlib1g-dev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459870-83E8-C847-B853-E2C57D3AB642}"/>
                </a:ext>
              </a:extLst>
            </p:cNvPr>
            <p:cNvSpPr/>
            <p:nvPr/>
          </p:nvSpPr>
          <p:spPr>
            <a:xfrm>
              <a:off x="133425" y="1864490"/>
              <a:ext cx="2939034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sudo apt-get install ccache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B1986E-7F28-D049-AE50-48898DF118E0}"/>
                </a:ext>
              </a:extLst>
            </p:cNvPr>
            <p:cNvSpPr/>
            <p:nvPr/>
          </p:nvSpPr>
          <p:spPr>
            <a:xfrm>
              <a:off x="133425" y="2169290"/>
              <a:ext cx="2837689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mkdir -p $HOME/devel/optee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DEA227-4C35-E341-96D7-73A992024F91}"/>
                </a:ext>
              </a:extLst>
            </p:cNvPr>
            <p:cNvSpPr/>
            <p:nvPr/>
          </p:nvSpPr>
          <p:spPr>
            <a:xfrm>
              <a:off x="133425" y="2321690"/>
              <a:ext cx="2229612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cd $HOME/devel/optee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897ABF-0B77-7B40-9DFB-321F80847B3B}"/>
                </a:ext>
              </a:extLst>
            </p:cNvPr>
            <p:cNvSpPr/>
            <p:nvPr/>
          </p:nvSpPr>
          <p:spPr>
            <a:xfrm>
              <a:off x="133425" y="2474090"/>
              <a:ext cx="6891528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repo init -u https://github.com/OP-TEE/manifest.git -m default.xml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07DCDA-EDE8-CB4B-9A33-0120D5E7675F}"/>
                </a:ext>
              </a:extLst>
            </p:cNvPr>
            <p:cNvSpPr/>
            <p:nvPr/>
          </p:nvSpPr>
          <p:spPr>
            <a:xfrm>
              <a:off x="133425" y="2626490"/>
              <a:ext cx="1114806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repo sync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A7BBCD-D544-A24C-B04C-F0337B8710AC}"/>
                </a:ext>
              </a:extLst>
            </p:cNvPr>
            <p:cNvSpPr/>
            <p:nvPr/>
          </p:nvSpPr>
          <p:spPr>
            <a:xfrm>
              <a:off x="133425" y="2931290"/>
              <a:ext cx="2837689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cd $HOME/devel/optee/build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B0AD7E-22E2-2E4A-97ED-5F2A4EF3D04F}"/>
                </a:ext>
              </a:extLst>
            </p:cNvPr>
            <p:cNvSpPr/>
            <p:nvPr/>
          </p:nvSpPr>
          <p:spPr>
            <a:xfrm>
              <a:off x="133425" y="3083690"/>
              <a:ext cx="1722882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make toolchains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F88BDD-6D6C-A843-B63C-A86A06125FB1}"/>
                </a:ext>
              </a:extLst>
            </p:cNvPr>
            <p:cNvSpPr/>
            <p:nvPr/>
          </p:nvSpPr>
          <p:spPr>
            <a:xfrm>
              <a:off x="133425" y="3236090"/>
              <a:ext cx="1418844" cy="1913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$ make all run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Shape 2266">
              <a:extLst>
                <a:ext uri="{FF2B5EF4-FFF2-40B4-BE49-F238E27FC236}">
                  <a16:creationId xmlns:a16="http://schemas.microsoft.com/office/drawing/2014/main" id="{657D79FF-7515-3E46-8494-FA94972EFE8A}"/>
                </a:ext>
              </a:extLst>
            </p:cNvPr>
            <p:cNvSpPr/>
            <p:nvPr/>
          </p:nvSpPr>
          <p:spPr>
            <a:xfrm>
              <a:off x="5928154" y="865300"/>
              <a:ext cx="2228171" cy="546000"/>
            </a:xfrm>
            <a:custGeom>
              <a:avLst/>
              <a:gdLst/>
              <a:ahLst/>
              <a:cxnLst/>
              <a:rect l="0" t="0" r="0" b="0"/>
              <a:pathLst>
                <a:path w="2228171" h="546000">
                  <a:moveTo>
                    <a:pt x="695771" y="0"/>
                  </a:moveTo>
                  <a:lnTo>
                    <a:pt x="951171" y="0"/>
                  </a:lnTo>
                  <a:lnTo>
                    <a:pt x="2228171" y="0"/>
                  </a:lnTo>
                  <a:lnTo>
                    <a:pt x="2228171" y="318500"/>
                  </a:lnTo>
                  <a:lnTo>
                    <a:pt x="2228171" y="546000"/>
                  </a:lnTo>
                  <a:lnTo>
                    <a:pt x="951171" y="546000"/>
                  </a:lnTo>
                  <a:lnTo>
                    <a:pt x="695771" y="546000"/>
                  </a:lnTo>
                  <a:lnTo>
                    <a:pt x="695771" y="455000"/>
                  </a:lnTo>
                  <a:lnTo>
                    <a:pt x="0" y="466775"/>
                  </a:lnTo>
                  <a:lnTo>
                    <a:pt x="695771" y="318500"/>
                  </a:lnTo>
                  <a:lnTo>
                    <a:pt x="6957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Shape 2267">
              <a:extLst>
                <a:ext uri="{FF2B5EF4-FFF2-40B4-BE49-F238E27FC236}">
                  <a16:creationId xmlns:a16="http://schemas.microsoft.com/office/drawing/2014/main" id="{D20CAA0F-F677-5541-8946-7C21E13D4634}"/>
                </a:ext>
              </a:extLst>
            </p:cNvPr>
            <p:cNvSpPr/>
            <p:nvPr/>
          </p:nvSpPr>
          <p:spPr>
            <a:xfrm>
              <a:off x="5928154" y="865300"/>
              <a:ext cx="2228171" cy="546000"/>
            </a:xfrm>
            <a:custGeom>
              <a:avLst/>
              <a:gdLst/>
              <a:ahLst/>
              <a:cxnLst/>
              <a:rect l="0" t="0" r="0" b="0"/>
              <a:pathLst>
                <a:path w="2228171" h="546000">
                  <a:moveTo>
                    <a:pt x="695771" y="0"/>
                  </a:moveTo>
                  <a:lnTo>
                    <a:pt x="951171" y="0"/>
                  </a:lnTo>
                  <a:lnTo>
                    <a:pt x="951171" y="0"/>
                  </a:lnTo>
                  <a:lnTo>
                    <a:pt x="2228171" y="0"/>
                  </a:lnTo>
                  <a:lnTo>
                    <a:pt x="2228171" y="318500"/>
                  </a:lnTo>
                  <a:lnTo>
                    <a:pt x="2228171" y="318500"/>
                  </a:lnTo>
                  <a:lnTo>
                    <a:pt x="2228171" y="546000"/>
                  </a:lnTo>
                  <a:lnTo>
                    <a:pt x="951171" y="546000"/>
                  </a:lnTo>
                  <a:lnTo>
                    <a:pt x="951171" y="546000"/>
                  </a:lnTo>
                  <a:lnTo>
                    <a:pt x="695771" y="546000"/>
                  </a:lnTo>
                  <a:lnTo>
                    <a:pt x="695771" y="455000"/>
                  </a:lnTo>
                  <a:lnTo>
                    <a:pt x="0" y="466775"/>
                  </a:lnTo>
                  <a:lnTo>
                    <a:pt x="695771" y="3185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413C85-917A-764F-9A6E-0814A93B1D25}"/>
                </a:ext>
              </a:extLst>
            </p:cNvPr>
            <p:cNvSpPr/>
            <p:nvPr/>
          </p:nvSpPr>
          <p:spPr>
            <a:xfrm>
              <a:off x="6709650" y="938481"/>
              <a:ext cx="105041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Fetch the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2643E8-9650-FD45-A789-4F5DD44BDFA8}"/>
                </a:ext>
              </a:extLst>
            </p:cNvPr>
            <p:cNvSpPr/>
            <p:nvPr/>
          </p:nvSpPr>
          <p:spPr>
            <a:xfrm>
              <a:off x="6709650" y="1148031"/>
              <a:ext cx="144485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Prerequisites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Shape 2270">
              <a:extLst>
                <a:ext uri="{FF2B5EF4-FFF2-40B4-BE49-F238E27FC236}">
                  <a16:creationId xmlns:a16="http://schemas.microsoft.com/office/drawing/2014/main" id="{9A8526F9-3A96-274E-B432-C291CD1C76B9}"/>
                </a:ext>
              </a:extLst>
            </p:cNvPr>
            <p:cNvSpPr/>
            <p:nvPr/>
          </p:nvSpPr>
          <p:spPr>
            <a:xfrm>
              <a:off x="5413804" y="1889325"/>
              <a:ext cx="2228171" cy="546000"/>
            </a:xfrm>
            <a:custGeom>
              <a:avLst/>
              <a:gdLst/>
              <a:ahLst/>
              <a:cxnLst/>
              <a:rect l="0" t="0" r="0" b="0"/>
              <a:pathLst>
                <a:path w="2228171" h="546000">
                  <a:moveTo>
                    <a:pt x="695771" y="0"/>
                  </a:moveTo>
                  <a:lnTo>
                    <a:pt x="951171" y="0"/>
                  </a:lnTo>
                  <a:lnTo>
                    <a:pt x="2228171" y="0"/>
                  </a:lnTo>
                  <a:lnTo>
                    <a:pt x="2228171" y="318500"/>
                  </a:lnTo>
                  <a:lnTo>
                    <a:pt x="2228171" y="546000"/>
                  </a:lnTo>
                  <a:lnTo>
                    <a:pt x="951171" y="546000"/>
                  </a:lnTo>
                  <a:lnTo>
                    <a:pt x="695771" y="546000"/>
                  </a:lnTo>
                  <a:lnTo>
                    <a:pt x="695771" y="455000"/>
                  </a:lnTo>
                  <a:lnTo>
                    <a:pt x="0" y="466775"/>
                  </a:lnTo>
                  <a:lnTo>
                    <a:pt x="695771" y="318500"/>
                  </a:lnTo>
                  <a:lnTo>
                    <a:pt x="69577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2271">
              <a:extLst>
                <a:ext uri="{FF2B5EF4-FFF2-40B4-BE49-F238E27FC236}">
                  <a16:creationId xmlns:a16="http://schemas.microsoft.com/office/drawing/2014/main" id="{9EEEF975-24CA-0E41-81D3-F70135C98F4D}"/>
                </a:ext>
              </a:extLst>
            </p:cNvPr>
            <p:cNvSpPr/>
            <p:nvPr/>
          </p:nvSpPr>
          <p:spPr>
            <a:xfrm>
              <a:off x="5413804" y="1889325"/>
              <a:ext cx="2228171" cy="546000"/>
            </a:xfrm>
            <a:custGeom>
              <a:avLst/>
              <a:gdLst/>
              <a:ahLst/>
              <a:cxnLst/>
              <a:rect l="0" t="0" r="0" b="0"/>
              <a:pathLst>
                <a:path w="2228171" h="546000">
                  <a:moveTo>
                    <a:pt x="695771" y="0"/>
                  </a:moveTo>
                  <a:lnTo>
                    <a:pt x="951171" y="0"/>
                  </a:lnTo>
                  <a:lnTo>
                    <a:pt x="951171" y="0"/>
                  </a:lnTo>
                  <a:lnTo>
                    <a:pt x="2228171" y="0"/>
                  </a:lnTo>
                  <a:lnTo>
                    <a:pt x="2228171" y="318500"/>
                  </a:lnTo>
                  <a:lnTo>
                    <a:pt x="2228171" y="318500"/>
                  </a:lnTo>
                  <a:lnTo>
                    <a:pt x="2228171" y="546000"/>
                  </a:lnTo>
                  <a:lnTo>
                    <a:pt x="951171" y="546000"/>
                  </a:lnTo>
                  <a:lnTo>
                    <a:pt x="951171" y="546000"/>
                  </a:lnTo>
                  <a:lnTo>
                    <a:pt x="695771" y="546000"/>
                  </a:lnTo>
                  <a:lnTo>
                    <a:pt x="695771" y="455000"/>
                  </a:lnTo>
                  <a:lnTo>
                    <a:pt x="0" y="466775"/>
                  </a:lnTo>
                  <a:lnTo>
                    <a:pt x="695771" y="3185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270FFD-FED1-0543-88F3-17071BE2D7D6}"/>
                </a:ext>
              </a:extLst>
            </p:cNvPr>
            <p:cNvSpPr/>
            <p:nvPr/>
          </p:nvSpPr>
          <p:spPr>
            <a:xfrm>
              <a:off x="6195300" y="2067280"/>
              <a:ext cx="179933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Fetch the Repos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Shape 2273">
              <a:extLst>
                <a:ext uri="{FF2B5EF4-FFF2-40B4-BE49-F238E27FC236}">
                  <a16:creationId xmlns:a16="http://schemas.microsoft.com/office/drawing/2014/main" id="{9F42A02A-5786-3C40-8066-6E66F4027700}"/>
                </a:ext>
              </a:extLst>
            </p:cNvPr>
            <p:cNvSpPr/>
            <p:nvPr/>
          </p:nvSpPr>
          <p:spPr>
            <a:xfrm>
              <a:off x="2002307" y="3063075"/>
              <a:ext cx="2484618" cy="546000"/>
            </a:xfrm>
            <a:custGeom>
              <a:avLst/>
              <a:gdLst/>
              <a:ahLst/>
              <a:cxnLst/>
              <a:rect l="0" t="0" r="0" b="0"/>
              <a:pathLst>
                <a:path w="2484618" h="546000">
                  <a:moveTo>
                    <a:pt x="952218" y="0"/>
                  </a:moveTo>
                  <a:lnTo>
                    <a:pt x="1207618" y="0"/>
                  </a:lnTo>
                  <a:lnTo>
                    <a:pt x="2484618" y="0"/>
                  </a:lnTo>
                  <a:lnTo>
                    <a:pt x="2484618" y="318500"/>
                  </a:lnTo>
                  <a:lnTo>
                    <a:pt x="2484618" y="546000"/>
                  </a:lnTo>
                  <a:lnTo>
                    <a:pt x="1207618" y="546000"/>
                  </a:lnTo>
                  <a:lnTo>
                    <a:pt x="952218" y="546000"/>
                  </a:lnTo>
                  <a:lnTo>
                    <a:pt x="952218" y="455000"/>
                  </a:lnTo>
                  <a:lnTo>
                    <a:pt x="0" y="274201"/>
                  </a:lnTo>
                  <a:lnTo>
                    <a:pt x="952218" y="318500"/>
                  </a:lnTo>
                  <a:lnTo>
                    <a:pt x="95221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2274">
              <a:extLst>
                <a:ext uri="{FF2B5EF4-FFF2-40B4-BE49-F238E27FC236}">
                  <a16:creationId xmlns:a16="http://schemas.microsoft.com/office/drawing/2014/main" id="{1494B3E3-55E8-7A45-A13E-7264CD456500}"/>
                </a:ext>
              </a:extLst>
            </p:cNvPr>
            <p:cNvSpPr/>
            <p:nvPr/>
          </p:nvSpPr>
          <p:spPr>
            <a:xfrm>
              <a:off x="2002307" y="3063075"/>
              <a:ext cx="2484618" cy="546000"/>
            </a:xfrm>
            <a:custGeom>
              <a:avLst/>
              <a:gdLst/>
              <a:ahLst/>
              <a:cxnLst/>
              <a:rect l="0" t="0" r="0" b="0"/>
              <a:pathLst>
                <a:path w="2484618" h="546000">
                  <a:moveTo>
                    <a:pt x="952218" y="0"/>
                  </a:moveTo>
                  <a:lnTo>
                    <a:pt x="1207618" y="0"/>
                  </a:lnTo>
                  <a:lnTo>
                    <a:pt x="1207618" y="0"/>
                  </a:lnTo>
                  <a:lnTo>
                    <a:pt x="2484618" y="0"/>
                  </a:lnTo>
                  <a:lnTo>
                    <a:pt x="2484618" y="318500"/>
                  </a:lnTo>
                  <a:lnTo>
                    <a:pt x="2484618" y="318500"/>
                  </a:lnTo>
                  <a:lnTo>
                    <a:pt x="2484618" y="546000"/>
                  </a:lnTo>
                  <a:lnTo>
                    <a:pt x="1207618" y="546000"/>
                  </a:lnTo>
                  <a:lnTo>
                    <a:pt x="1207618" y="546000"/>
                  </a:lnTo>
                  <a:lnTo>
                    <a:pt x="952218" y="546000"/>
                  </a:lnTo>
                  <a:lnTo>
                    <a:pt x="952218" y="455000"/>
                  </a:lnTo>
                  <a:lnTo>
                    <a:pt x="0" y="274201"/>
                  </a:lnTo>
                  <a:lnTo>
                    <a:pt x="952218" y="3185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A3C3CE-E976-C44F-9481-E1B52DEB5603}"/>
                </a:ext>
              </a:extLst>
            </p:cNvPr>
            <p:cNvSpPr/>
            <p:nvPr/>
          </p:nvSpPr>
          <p:spPr>
            <a:xfrm>
              <a:off x="3040250" y="3241031"/>
              <a:ext cx="145809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Build and run!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B3E624-90CC-2F4F-B986-D5E0652A9F8C}"/>
              </a:ext>
            </a:extLst>
          </p:cNvPr>
          <p:cNvSpPr txBox="1"/>
          <p:nvPr/>
        </p:nvSpPr>
        <p:spPr>
          <a:xfrm>
            <a:off x="339606" y="5737296"/>
            <a:ext cx="698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optee.readthedocs.io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/latest/building/devices/</a:t>
            </a:r>
            <a:r>
              <a:rPr lang="en-US" dirty="0" err="1">
                <a:hlinkClick r:id="rId3"/>
              </a:rPr>
              <a:t>qemu.html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862A14-0620-0747-8DE0-18AAC054B1E5}"/>
              </a:ext>
            </a:extLst>
          </p:cNvPr>
          <p:cNvSpPr/>
          <p:nvPr/>
        </p:nvSpPr>
        <p:spPr>
          <a:xfrm>
            <a:off x="789006" y="1247525"/>
            <a:ext cx="784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QEMU is a free and open-source emulator and virtualizer. </a:t>
            </a:r>
          </a:p>
          <a:p>
            <a:r>
              <a:rPr lang="en-US" sz="2000" dirty="0"/>
              <a:t>We can use QEMU v7 to simulate Armv7-A processor for OP-TEE 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33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TrustZone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F9CD2-06A2-A545-A376-F7F99AA0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1143000"/>
            <a:ext cx="7010400" cy="2150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474896-C006-E743-A689-7696D301DFD1}"/>
              </a:ext>
            </a:extLst>
          </p:cNvPr>
          <p:cNvSpPr/>
          <p:nvPr/>
        </p:nvSpPr>
        <p:spPr>
          <a:xfrm>
            <a:off x="685800" y="3670692"/>
            <a:ext cx="7386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﻿Only allow authenticated users to interact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passwords or secrets for the user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TrustZone based TEE can protect integrity/crypto on FIDO (Fast ID Online) “server” in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TrustZone based TEE can protect private keys/crypto and FPS on phone</a:t>
            </a:r>
          </a:p>
        </p:txBody>
      </p:sp>
    </p:spTree>
    <p:extLst>
      <p:ext uri="{BB962C8B-B14F-4D97-AF65-F5344CB8AC3E}">
        <p14:creationId xmlns:p14="http://schemas.microsoft.com/office/powerpoint/2010/main" val="175252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IoT Challenges Traditional Cloud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FCF81-95CE-8D4C-9ECF-DE8AD42E193F}"/>
              </a:ext>
            </a:extLst>
          </p:cNvPr>
          <p:cNvSpPr txBox="1"/>
          <p:nvPr/>
        </p:nvSpPr>
        <p:spPr>
          <a:xfrm>
            <a:off x="3692780" y="2112543"/>
            <a:ext cx="20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Storage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System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D9E3BB-A412-C844-A395-236C7CDF01FC}"/>
              </a:ext>
            </a:extLst>
          </p:cNvPr>
          <p:cNvGrpSpPr/>
          <p:nvPr/>
        </p:nvGrpSpPr>
        <p:grpSpPr>
          <a:xfrm>
            <a:off x="2041277" y="1334491"/>
            <a:ext cx="5183947" cy="747852"/>
            <a:chOff x="1842287" y="2045503"/>
            <a:chExt cx="5183947" cy="747852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9815B948-0344-D946-8418-E948439BB10C}"/>
                </a:ext>
              </a:extLst>
            </p:cNvPr>
            <p:cNvSpPr/>
            <p:nvPr/>
          </p:nvSpPr>
          <p:spPr>
            <a:xfrm>
              <a:off x="2256379" y="2045503"/>
              <a:ext cx="4144422" cy="7478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77E0EE0-8A10-3C48-AEC1-F16A3972DA45}"/>
                </a:ext>
              </a:extLst>
            </p:cNvPr>
            <p:cNvSpPr txBox="1"/>
            <p:nvPr/>
          </p:nvSpPr>
          <p:spPr>
            <a:xfrm>
              <a:off x="1842287" y="2062493"/>
              <a:ext cx="5183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Cloud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Storage Server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3" name="Can 182">
              <a:extLst>
                <a:ext uri="{FF2B5EF4-FFF2-40B4-BE49-F238E27FC236}">
                  <a16:creationId xmlns:a16="http://schemas.microsoft.com/office/drawing/2014/main" id="{FDC23DEF-A3C8-6A40-B343-D8315AF27E66}"/>
                </a:ext>
              </a:extLst>
            </p:cNvPr>
            <p:cNvSpPr/>
            <p:nvPr/>
          </p:nvSpPr>
          <p:spPr>
            <a:xfrm>
              <a:off x="2887188" y="2424145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Can 183">
              <a:extLst>
                <a:ext uri="{FF2B5EF4-FFF2-40B4-BE49-F238E27FC236}">
                  <a16:creationId xmlns:a16="http://schemas.microsoft.com/office/drawing/2014/main" id="{D804C1F5-8EE1-514A-95B9-1A0FCDCD28F9}"/>
                </a:ext>
              </a:extLst>
            </p:cNvPr>
            <p:cNvSpPr/>
            <p:nvPr/>
          </p:nvSpPr>
          <p:spPr>
            <a:xfrm>
              <a:off x="4167561" y="2435605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Can 184">
              <a:extLst>
                <a:ext uri="{FF2B5EF4-FFF2-40B4-BE49-F238E27FC236}">
                  <a16:creationId xmlns:a16="http://schemas.microsoft.com/office/drawing/2014/main" id="{134ABF00-EFF1-374C-8F25-1E1D2ACE7E7B}"/>
                </a:ext>
              </a:extLst>
            </p:cNvPr>
            <p:cNvSpPr/>
            <p:nvPr/>
          </p:nvSpPr>
          <p:spPr>
            <a:xfrm>
              <a:off x="5401682" y="2439533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46D455B4-949F-E140-A7F5-ED99941ED2CC}"/>
              </a:ext>
            </a:extLst>
          </p:cNvPr>
          <p:cNvSpPr/>
          <p:nvPr/>
        </p:nvSpPr>
        <p:spPr>
          <a:xfrm>
            <a:off x="2459327" y="3564426"/>
            <a:ext cx="4086146" cy="708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Can 187">
            <a:extLst>
              <a:ext uri="{FF2B5EF4-FFF2-40B4-BE49-F238E27FC236}">
                <a16:creationId xmlns:a16="http://schemas.microsoft.com/office/drawing/2014/main" id="{706528CD-1512-C540-B95B-976917DDE8B1}"/>
              </a:ext>
            </a:extLst>
          </p:cNvPr>
          <p:cNvSpPr/>
          <p:nvPr/>
        </p:nvSpPr>
        <p:spPr>
          <a:xfrm>
            <a:off x="3176603" y="4057935"/>
            <a:ext cx="205956" cy="93988"/>
          </a:xfrm>
          <a:prstGeom prst="ca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0" name="Graphic 199" descr="Electric car with solid fill">
            <a:extLst>
              <a:ext uri="{FF2B5EF4-FFF2-40B4-BE49-F238E27FC236}">
                <a16:creationId xmlns:a16="http://schemas.microsoft.com/office/drawing/2014/main" id="{D4B4B46F-93FD-7C43-BB74-75882595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601" y="3698171"/>
            <a:ext cx="651121" cy="651121"/>
          </a:xfrm>
          <a:prstGeom prst="rect">
            <a:avLst/>
          </a:prstGeom>
        </p:spPr>
      </p:pic>
      <p:pic>
        <p:nvPicPr>
          <p:cNvPr id="201" name="Graphic 200" descr="Quadcopter with solid fill">
            <a:extLst>
              <a:ext uri="{FF2B5EF4-FFF2-40B4-BE49-F238E27FC236}">
                <a16:creationId xmlns:a16="http://schemas.microsoft.com/office/drawing/2014/main" id="{430557BD-8CF8-E64D-9693-2D33A8E9E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449" y="3728504"/>
            <a:ext cx="651120" cy="651120"/>
          </a:xfrm>
          <a:prstGeom prst="rect">
            <a:avLst/>
          </a:prstGeom>
        </p:spPr>
      </p:pic>
      <p:pic>
        <p:nvPicPr>
          <p:cNvPr id="202" name="Graphic 201" descr="Security camera with solid fill">
            <a:extLst>
              <a:ext uri="{FF2B5EF4-FFF2-40B4-BE49-F238E27FC236}">
                <a16:creationId xmlns:a16="http://schemas.microsoft.com/office/drawing/2014/main" id="{DFCC2288-20A2-684F-9363-6866970D8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5823" y="3785366"/>
            <a:ext cx="573952" cy="573952"/>
          </a:xfrm>
          <a:prstGeom prst="rect">
            <a:avLst/>
          </a:prstGeom>
        </p:spPr>
      </p:pic>
      <p:sp>
        <p:nvSpPr>
          <p:cNvPr id="203" name="Can 202">
            <a:extLst>
              <a:ext uri="{FF2B5EF4-FFF2-40B4-BE49-F238E27FC236}">
                <a16:creationId xmlns:a16="http://schemas.microsoft.com/office/drawing/2014/main" id="{F23E2F5B-8C90-9346-8F1A-AC06300857DE}"/>
              </a:ext>
            </a:extLst>
          </p:cNvPr>
          <p:cNvSpPr/>
          <p:nvPr/>
        </p:nvSpPr>
        <p:spPr>
          <a:xfrm>
            <a:off x="4132722" y="4072601"/>
            <a:ext cx="205956" cy="93988"/>
          </a:xfrm>
          <a:prstGeom prst="ca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Can 203">
            <a:extLst>
              <a:ext uri="{FF2B5EF4-FFF2-40B4-BE49-F238E27FC236}">
                <a16:creationId xmlns:a16="http://schemas.microsoft.com/office/drawing/2014/main" id="{3F92F33E-F404-8643-88F4-659EECE593BA}"/>
              </a:ext>
            </a:extLst>
          </p:cNvPr>
          <p:cNvSpPr/>
          <p:nvPr/>
        </p:nvSpPr>
        <p:spPr>
          <a:xfrm>
            <a:off x="6303969" y="4087759"/>
            <a:ext cx="205956" cy="93988"/>
          </a:xfrm>
          <a:prstGeom prst="ca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" name="Graphic 204" descr="Tablet">
            <a:extLst>
              <a:ext uri="{FF2B5EF4-FFF2-40B4-BE49-F238E27FC236}">
                <a16:creationId xmlns:a16="http://schemas.microsoft.com/office/drawing/2014/main" id="{AA201300-E021-3343-A844-3CC94B121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0999" y="3844313"/>
            <a:ext cx="460547" cy="457203"/>
          </a:xfrm>
          <a:prstGeom prst="rect">
            <a:avLst/>
          </a:prstGeom>
        </p:spPr>
      </p:pic>
      <p:sp>
        <p:nvSpPr>
          <p:cNvPr id="206" name="Can 205">
            <a:extLst>
              <a:ext uri="{FF2B5EF4-FFF2-40B4-BE49-F238E27FC236}">
                <a16:creationId xmlns:a16="http://schemas.microsoft.com/office/drawing/2014/main" id="{75C2FD5C-B112-2D4C-B6BF-E99789BEB9D1}"/>
              </a:ext>
            </a:extLst>
          </p:cNvPr>
          <p:cNvSpPr/>
          <p:nvPr/>
        </p:nvSpPr>
        <p:spPr>
          <a:xfrm>
            <a:off x="5151546" y="4081406"/>
            <a:ext cx="205956" cy="93988"/>
          </a:xfrm>
          <a:prstGeom prst="ca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D67E94D4-371F-E040-9C3E-5287539EE2C7}"/>
              </a:ext>
            </a:extLst>
          </p:cNvPr>
          <p:cNvSpPr/>
          <p:nvPr/>
        </p:nvSpPr>
        <p:spPr>
          <a:xfrm>
            <a:off x="2467790" y="4281269"/>
            <a:ext cx="4077683" cy="30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Applications </a:t>
            </a:r>
            <a:r>
              <a:rPr lang="en-US" dirty="0">
                <a:solidFill>
                  <a:schemeClr val="bg1"/>
                </a:solidFill>
              </a:rPr>
              <a:t>on devices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7AC571D-98FF-B340-B534-0E53F9724E72}"/>
              </a:ext>
            </a:extLst>
          </p:cNvPr>
          <p:cNvSpPr txBox="1"/>
          <p:nvPr/>
        </p:nvSpPr>
        <p:spPr>
          <a:xfrm>
            <a:off x="2045235" y="3581416"/>
            <a:ext cx="5183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IoT/Terminal Devices Disk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32D9F2C-A6F5-0E49-A262-2266ACE062F0}"/>
              </a:ext>
            </a:extLst>
          </p:cNvPr>
          <p:cNvSpPr/>
          <p:nvPr/>
        </p:nvSpPr>
        <p:spPr>
          <a:xfrm>
            <a:off x="2455369" y="2087404"/>
            <a:ext cx="4165299" cy="30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Applications </a:t>
            </a:r>
            <a:r>
              <a:rPr lang="en-US" dirty="0">
                <a:solidFill>
                  <a:schemeClr val="bg1"/>
                </a:solidFill>
              </a:rPr>
              <a:t>on cloud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D72A8B-8117-1E43-B77E-E5DCF8E74EA8}"/>
              </a:ext>
            </a:extLst>
          </p:cNvPr>
          <p:cNvCxnSpPr/>
          <p:nvPr/>
        </p:nvCxnSpPr>
        <p:spPr>
          <a:xfrm flipV="1">
            <a:off x="3008187" y="2492147"/>
            <a:ext cx="0" cy="9836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95502A-6B37-4E48-B994-9650A5A25EE9}"/>
              </a:ext>
            </a:extLst>
          </p:cNvPr>
          <p:cNvCxnSpPr>
            <a:cxnSpLocks/>
          </p:cNvCxnSpPr>
          <p:nvPr/>
        </p:nvCxnSpPr>
        <p:spPr>
          <a:xfrm flipH="1">
            <a:off x="3168316" y="2500462"/>
            <a:ext cx="60" cy="975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6AC195-9744-154F-9D33-B331699AE99D}"/>
              </a:ext>
            </a:extLst>
          </p:cNvPr>
          <p:cNvSpPr txBox="1"/>
          <p:nvPr/>
        </p:nvSpPr>
        <p:spPr>
          <a:xfrm>
            <a:off x="3200400" y="2590800"/>
            <a:ext cx="847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Stringent Latency Requirements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Network Bandwidth Constraints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Uninterrupted Services to Cloud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F46EE-3ABA-5643-AAEB-2B917A45A48F}"/>
              </a:ext>
            </a:extLst>
          </p:cNvPr>
          <p:cNvSpPr txBox="1"/>
          <p:nvPr/>
        </p:nvSpPr>
        <p:spPr>
          <a:xfrm>
            <a:off x="1367169" y="4737121"/>
            <a:ext cx="8729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M</a:t>
            </a:r>
            <a:r>
              <a:rPr lang="en-US" dirty="0"/>
              <a:t>assive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istributed IoT Devices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en-US" dirty="0"/>
              <a:t> </a:t>
            </a:r>
          </a:p>
          <a:p>
            <a:r>
              <a:rPr lang="en-US" altLang="zh-CN" dirty="0"/>
              <a:t>5.</a:t>
            </a:r>
            <a:r>
              <a:rPr lang="en-US" dirty="0"/>
              <a:t> Protecting Resource-Constrained Devices</a:t>
            </a:r>
            <a:r>
              <a:rPr lang="zh-CN" altLang="en-US" dirty="0"/>
              <a:t> </a:t>
            </a:r>
            <a:r>
              <a:rPr lang="en-US" altLang="zh-CN" dirty="0"/>
              <a:t>(big data small power)</a:t>
            </a:r>
          </a:p>
          <a:p>
            <a:r>
              <a:rPr lang="en-US" dirty="0"/>
              <a:t>6. Massive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istributed Devices and On-board Systems Work securely </a:t>
            </a:r>
          </a:p>
          <a:p>
            <a:r>
              <a:rPr lang="en-US" dirty="0"/>
              <a:t>7. Devices Compromises Without Causing Intolerable Disruptions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45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5B9F6EAE-8C01-A443-8B23-DBB4CDC4AB5F}"/>
              </a:ext>
            </a:extLst>
          </p:cNvPr>
          <p:cNvSpPr/>
          <p:nvPr/>
        </p:nvSpPr>
        <p:spPr>
          <a:xfrm>
            <a:off x="1562129" y="4693614"/>
            <a:ext cx="4423009" cy="8889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657B8EA-343B-F447-9872-7DD31E5C8C14}"/>
              </a:ext>
            </a:extLst>
          </p:cNvPr>
          <p:cNvSpPr/>
          <p:nvPr/>
        </p:nvSpPr>
        <p:spPr>
          <a:xfrm>
            <a:off x="1837766" y="2712841"/>
            <a:ext cx="3695903" cy="176599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By Fog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E28F47-1EF0-874E-A779-B5298F6596D4}"/>
              </a:ext>
            </a:extLst>
          </p:cNvPr>
          <p:cNvSpPr txBox="1"/>
          <p:nvPr/>
        </p:nvSpPr>
        <p:spPr>
          <a:xfrm>
            <a:off x="2397583" y="2685458"/>
            <a:ext cx="19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Fog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Layer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65879AF-AA30-E44F-9D8A-7F0FA337E51C}"/>
              </a:ext>
            </a:extLst>
          </p:cNvPr>
          <p:cNvSpPr/>
          <p:nvPr/>
        </p:nvSpPr>
        <p:spPr>
          <a:xfrm>
            <a:off x="2144950" y="3074672"/>
            <a:ext cx="1390152" cy="11784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Parallel</a:t>
            </a:r>
          </a:p>
          <a:p>
            <a:pPr algn="ctr"/>
            <a:r>
              <a:rPr lang="en-US" dirty="0"/>
              <a:t>ABE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02BFB5-5A28-A84A-A8EF-EC147397192C}"/>
              </a:ext>
            </a:extLst>
          </p:cNvPr>
          <p:cNvSpPr txBox="1"/>
          <p:nvPr/>
        </p:nvSpPr>
        <p:spPr>
          <a:xfrm>
            <a:off x="2269782" y="4632448"/>
            <a:ext cx="2934271" cy="609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IoT/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Terminal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Devices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Layer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1" name="Graphic 50" descr="Tablet">
            <a:extLst>
              <a:ext uri="{FF2B5EF4-FFF2-40B4-BE49-F238E27FC236}">
                <a16:creationId xmlns:a16="http://schemas.microsoft.com/office/drawing/2014/main" id="{3F9982D5-8C0C-C841-9FD2-2D988C0E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493" y="4967051"/>
            <a:ext cx="460547" cy="45720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64DD3AC-55DF-E345-9719-52DF05375A7D}"/>
              </a:ext>
            </a:extLst>
          </p:cNvPr>
          <p:cNvSpPr/>
          <p:nvPr/>
        </p:nvSpPr>
        <p:spPr>
          <a:xfrm>
            <a:off x="3871661" y="4992502"/>
            <a:ext cx="2046814" cy="4503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Arm-TrustZone</a:t>
            </a:r>
            <a:endParaRPr lang="en-US" sz="1400" dirty="0"/>
          </a:p>
        </p:txBody>
      </p:sp>
      <p:pic>
        <p:nvPicPr>
          <p:cNvPr id="54" name="Graphic 53" descr="Electric car with solid fill">
            <a:extLst>
              <a:ext uri="{FF2B5EF4-FFF2-40B4-BE49-F238E27FC236}">
                <a16:creationId xmlns:a16="http://schemas.microsoft.com/office/drawing/2014/main" id="{25AA644C-C79A-AE4E-8E9B-DF7D0509D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8707" y="4989105"/>
            <a:ext cx="457200" cy="457200"/>
          </a:xfrm>
          <a:prstGeom prst="rect">
            <a:avLst/>
          </a:prstGeom>
        </p:spPr>
      </p:pic>
      <p:pic>
        <p:nvPicPr>
          <p:cNvPr id="55" name="Graphic 54" descr="Quadcopter with solid fill">
            <a:extLst>
              <a:ext uri="{FF2B5EF4-FFF2-40B4-BE49-F238E27FC236}">
                <a16:creationId xmlns:a16="http://schemas.microsoft.com/office/drawing/2014/main" id="{5AF2294E-A7F2-AF46-B5C1-C725CAC12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8563" y="5013156"/>
            <a:ext cx="457201" cy="457201"/>
          </a:xfrm>
          <a:prstGeom prst="rect">
            <a:avLst/>
          </a:prstGeom>
        </p:spPr>
      </p:pic>
      <p:pic>
        <p:nvPicPr>
          <p:cNvPr id="56" name="Graphic 55" descr="Security camera with solid fill">
            <a:extLst>
              <a:ext uri="{FF2B5EF4-FFF2-40B4-BE49-F238E27FC236}">
                <a16:creationId xmlns:a16="http://schemas.microsoft.com/office/drawing/2014/main" id="{41380FE2-50F8-2B4B-9851-3AE38793C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6431" y="4967052"/>
            <a:ext cx="457203" cy="45720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3F04765-8D25-554F-AD83-6567AAF84679}"/>
              </a:ext>
            </a:extLst>
          </p:cNvPr>
          <p:cNvGrpSpPr/>
          <p:nvPr/>
        </p:nvGrpSpPr>
        <p:grpSpPr>
          <a:xfrm>
            <a:off x="4243616" y="3036280"/>
            <a:ext cx="958057" cy="1377381"/>
            <a:chOff x="6282068" y="3080262"/>
            <a:chExt cx="864062" cy="1591815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50B990CF-63EF-B44D-8674-7A0AF42790B3}"/>
                </a:ext>
              </a:extLst>
            </p:cNvPr>
            <p:cNvSpPr/>
            <p:nvPr/>
          </p:nvSpPr>
          <p:spPr>
            <a:xfrm>
              <a:off x="6282069" y="3080262"/>
              <a:ext cx="864061" cy="1591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1724DB-598D-DD4A-85FF-CED00C8705E0}"/>
                </a:ext>
              </a:extLst>
            </p:cNvPr>
            <p:cNvSpPr txBox="1"/>
            <p:nvPr/>
          </p:nvSpPr>
          <p:spPr>
            <a:xfrm>
              <a:off x="6282068" y="3091931"/>
              <a:ext cx="857206" cy="110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Fog</a:t>
              </a:r>
              <a:r>
                <a:rPr lang="zh-CN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Cache</a:t>
              </a: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D70832E-F46A-DF46-9FA1-DF2CC048E39E}"/>
                </a:ext>
              </a:extLst>
            </p:cNvPr>
            <p:cNvGrpSpPr/>
            <p:nvPr/>
          </p:nvGrpSpPr>
          <p:grpSpPr>
            <a:xfrm>
              <a:off x="6458941" y="3964501"/>
              <a:ext cx="533401" cy="538743"/>
              <a:chOff x="5180212" y="1255449"/>
              <a:chExt cx="533401" cy="629564"/>
            </a:xfrm>
          </p:grpSpPr>
          <p:sp>
            <p:nvSpPr>
              <p:cNvPr id="100" name="Can 99">
                <a:extLst>
                  <a:ext uri="{FF2B5EF4-FFF2-40B4-BE49-F238E27FC236}">
                    <a16:creationId xmlns:a16="http://schemas.microsoft.com/office/drawing/2014/main" id="{6B6B8D90-8F7C-1C46-881E-22A18B2BB113}"/>
                  </a:ext>
                </a:extLst>
              </p:cNvPr>
              <p:cNvSpPr/>
              <p:nvPr/>
            </p:nvSpPr>
            <p:spPr>
              <a:xfrm>
                <a:off x="5180212" y="1656413"/>
                <a:ext cx="533400" cy="228600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Can 100">
                <a:extLst>
                  <a:ext uri="{FF2B5EF4-FFF2-40B4-BE49-F238E27FC236}">
                    <a16:creationId xmlns:a16="http://schemas.microsoft.com/office/drawing/2014/main" id="{93910DB4-4DC7-A94C-98AB-20BB98B8C95A}"/>
                  </a:ext>
                </a:extLst>
              </p:cNvPr>
              <p:cNvSpPr/>
              <p:nvPr/>
            </p:nvSpPr>
            <p:spPr>
              <a:xfrm>
                <a:off x="5180212" y="1444654"/>
                <a:ext cx="533400" cy="228600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Can 101">
                <a:extLst>
                  <a:ext uri="{FF2B5EF4-FFF2-40B4-BE49-F238E27FC236}">
                    <a16:creationId xmlns:a16="http://schemas.microsoft.com/office/drawing/2014/main" id="{7449FE87-4F26-594C-9D3A-D1A4EA5B9120}"/>
                  </a:ext>
                </a:extLst>
              </p:cNvPr>
              <p:cNvSpPr/>
              <p:nvPr/>
            </p:nvSpPr>
            <p:spPr>
              <a:xfrm>
                <a:off x="5180213" y="1255449"/>
                <a:ext cx="533400" cy="228600"/>
              </a:xfrm>
              <a:prstGeom prst="can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2BB444C-0BCE-1642-9090-616BD079415F}"/>
              </a:ext>
            </a:extLst>
          </p:cNvPr>
          <p:cNvCxnSpPr>
            <a:cxnSpLocks/>
          </p:cNvCxnSpPr>
          <p:nvPr/>
        </p:nvCxnSpPr>
        <p:spPr>
          <a:xfrm>
            <a:off x="3578568" y="3737384"/>
            <a:ext cx="607212" cy="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6971470-7243-204A-9193-C8E13E86E19D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840026" y="4253116"/>
            <a:ext cx="0" cy="451444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87FD8CA-08D1-2345-AFF3-FF7C97DECF2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840025" y="2395383"/>
            <a:ext cx="1" cy="679289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761C4-0017-844C-B2EE-27BBF093FCB0}"/>
              </a:ext>
            </a:extLst>
          </p:cNvPr>
          <p:cNvSpPr/>
          <p:nvPr/>
        </p:nvSpPr>
        <p:spPr>
          <a:xfrm>
            <a:off x="2797140" y="2373286"/>
            <a:ext cx="1777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OpenSSL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communication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F61E98F-A42E-494A-95F8-070A28143094}"/>
              </a:ext>
            </a:extLst>
          </p:cNvPr>
          <p:cNvSpPr/>
          <p:nvPr/>
        </p:nvSpPr>
        <p:spPr>
          <a:xfrm>
            <a:off x="2840026" y="4436591"/>
            <a:ext cx="1777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OpenSSL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communication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2E5DB-C840-8440-A9DF-B61B391EBCA5}"/>
              </a:ext>
            </a:extLst>
          </p:cNvPr>
          <p:cNvSpPr txBox="1"/>
          <p:nvPr/>
        </p:nvSpPr>
        <p:spPr>
          <a:xfrm>
            <a:off x="5701503" y="2544722"/>
            <a:ext cx="3428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&amp; 2. Low latency and high bandwidth network, data close to computation</a:t>
            </a:r>
          </a:p>
          <a:p>
            <a:endParaRPr lang="en-US" dirty="0"/>
          </a:p>
          <a:p>
            <a:r>
              <a:rPr lang="en-US" dirty="0">
                <a:cs typeface="Times New Roman" panose="02020603050405020304" pitchFamily="18" charset="0"/>
              </a:rPr>
              <a:t>3. Uninterrupted services by physical controllable network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0A450-E3C8-6048-BE90-504A9A7CCFAF}"/>
              </a:ext>
            </a:extLst>
          </p:cNvPr>
          <p:cNvSpPr txBox="1"/>
          <p:nvPr/>
        </p:nvSpPr>
        <p:spPr>
          <a:xfrm>
            <a:off x="146383" y="2538526"/>
            <a:ext cx="1735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Decentralized access control</a:t>
            </a:r>
          </a:p>
          <a:p>
            <a:endParaRPr lang="en-US" dirty="0"/>
          </a:p>
          <a:p>
            <a:r>
              <a:rPr lang="en-US" dirty="0"/>
              <a:t>5. Outsourcing ABE to HPC engine with parallelization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3B525-AE92-E748-8E8C-153517EEA756}"/>
              </a:ext>
            </a:extLst>
          </p:cNvPr>
          <p:cNvSpPr txBox="1"/>
          <p:nvPr/>
        </p:nvSpPr>
        <p:spPr>
          <a:xfrm>
            <a:off x="2738563" y="5605371"/>
            <a:ext cx="578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TEE and on-device cryptographic tools</a:t>
            </a:r>
          </a:p>
          <a:p>
            <a:r>
              <a:rPr lang="en-US" dirty="0"/>
              <a:t>7. TEE protection, multi-layer backup, devices disposable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2227BA7-899D-654A-B099-E89B47C44B52}"/>
              </a:ext>
            </a:extLst>
          </p:cNvPr>
          <p:cNvGrpSpPr/>
          <p:nvPr/>
        </p:nvGrpSpPr>
        <p:grpSpPr>
          <a:xfrm>
            <a:off x="1007428" y="1638773"/>
            <a:ext cx="5532411" cy="754715"/>
            <a:chOff x="1777266" y="2122004"/>
            <a:chExt cx="5183947" cy="754715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3D3E8CAB-5243-2341-81E1-1D519B6A0B8C}"/>
                </a:ext>
              </a:extLst>
            </p:cNvPr>
            <p:cNvSpPr/>
            <p:nvPr/>
          </p:nvSpPr>
          <p:spPr>
            <a:xfrm>
              <a:off x="2258156" y="2128867"/>
              <a:ext cx="4144422" cy="7478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9CFBFEE-3816-D041-B0A9-8FF7AF22D446}"/>
                </a:ext>
              </a:extLst>
            </p:cNvPr>
            <p:cNvSpPr txBox="1"/>
            <p:nvPr/>
          </p:nvSpPr>
          <p:spPr>
            <a:xfrm>
              <a:off x="1777266" y="2122004"/>
              <a:ext cx="5183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Cloud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Layer Storage Backup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0" name="Can 119">
              <a:extLst>
                <a:ext uri="{FF2B5EF4-FFF2-40B4-BE49-F238E27FC236}">
                  <a16:creationId xmlns:a16="http://schemas.microsoft.com/office/drawing/2014/main" id="{B3E037DD-01F2-9C4F-9FC0-CFE6E6CED435}"/>
                </a:ext>
              </a:extLst>
            </p:cNvPr>
            <p:cNvSpPr/>
            <p:nvPr/>
          </p:nvSpPr>
          <p:spPr>
            <a:xfrm>
              <a:off x="2813160" y="2483488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8EBF4DF9-EA66-ED44-BA01-15F22AB7F947}"/>
                </a:ext>
              </a:extLst>
            </p:cNvPr>
            <p:cNvSpPr/>
            <p:nvPr/>
          </p:nvSpPr>
          <p:spPr>
            <a:xfrm>
              <a:off x="4093533" y="2494948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437BF8F6-71CE-EF41-A685-2534A6802238}"/>
                </a:ext>
              </a:extLst>
            </p:cNvPr>
            <p:cNvSpPr/>
            <p:nvPr/>
          </p:nvSpPr>
          <p:spPr>
            <a:xfrm>
              <a:off x="5327654" y="2498876"/>
              <a:ext cx="533400" cy="221351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759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12700">
            <a:noFill/>
          </a:ln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 w="12700">
            <a:noFill/>
          </a:ln>
        </p:spPr>
        <p:txBody>
          <a:bodyPr/>
          <a:lstStyle/>
          <a:p>
            <a:fld id="{C2BDF198-5428-4954-BFCF-D1A216CA703E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C2655-9B19-AD47-8573-90F8A7EDC258}"/>
              </a:ext>
            </a:extLst>
          </p:cNvPr>
          <p:cNvSpPr/>
          <p:nvPr/>
        </p:nvSpPr>
        <p:spPr>
          <a:xfrm>
            <a:off x="3352800" y="2503895"/>
            <a:ext cx="4458805" cy="185020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F0286-C456-4147-987E-73577BD8AF2E}"/>
              </a:ext>
            </a:extLst>
          </p:cNvPr>
          <p:cNvSpPr txBox="1"/>
          <p:nvPr/>
        </p:nvSpPr>
        <p:spPr>
          <a:xfrm>
            <a:off x="4195065" y="2604971"/>
            <a:ext cx="190033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Fog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151C0B-FF3F-024D-B7C3-1701069716DB}"/>
              </a:ext>
            </a:extLst>
          </p:cNvPr>
          <p:cNvGrpSpPr/>
          <p:nvPr/>
        </p:nvGrpSpPr>
        <p:grpSpPr>
          <a:xfrm>
            <a:off x="3336313" y="1544539"/>
            <a:ext cx="4458805" cy="490282"/>
            <a:chOff x="1137344" y="1774109"/>
            <a:chExt cx="4419600" cy="490282"/>
          </a:xfrm>
          <a:solidFill>
            <a:srgbClr val="FF00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752D98-CC10-E147-B5FF-846FE9AEF3E5}"/>
                </a:ext>
              </a:extLst>
            </p:cNvPr>
            <p:cNvSpPr/>
            <p:nvPr/>
          </p:nvSpPr>
          <p:spPr>
            <a:xfrm>
              <a:off x="1137344" y="1774109"/>
              <a:ext cx="4419600" cy="490282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894A9D6-3F11-3847-A378-3EDB08C441C3}"/>
                </a:ext>
              </a:extLst>
            </p:cNvPr>
            <p:cNvSpPr txBox="1"/>
            <p:nvPr/>
          </p:nvSpPr>
          <p:spPr>
            <a:xfrm>
              <a:off x="2332497" y="1802226"/>
              <a:ext cx="2908471" cy="369332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</a:t>
              </a:r>
              <a:r>
                <a:rPr lang="zh-CN" altLang="en-US" dirty="0"/>
                <a:t> </a:t>
              </a:r>
              <a:r>
                <a:rPr lang="en-US" altLang="zh-CN" dirty="0"/>
                <a:t>Storage</a:t>
              </a:r>
              <a:r>
                <a:rPr lang="zh-CN" altLang="en-US" dirty="0"/>
                <a:t> </a:t>
              </a:r>
              <a:r>
                <a:rPr lang="en-US" altLang="zh-CN" dirty="0"/>
                <a:t>layer</a:t>
              </a:r>
              <a:endParaRPr lang="en-US" dirty="0"/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AF9C52-F844-D840-BBCF-BE5165462A61}"/>
              </a:ext>
            </a:extLst>
          </p:cNvPr>
          <p:cNvSpPr/>
          <p:nvPr/>
        </p:nvSpPr>
        <p:spPr>
          <a:xfrm>
            <a:off x="3440596" y="2993825"/>
            <a:ext cx="1390152" cy="1178444"/>
          </a:xfrm>
          <a:prstGeom prst="roundRect">
            <a:avLst>
              <a:gd name="adj" fmla="val 81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HPC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030C3C56-4AB0-E34F-9D0A-010AD2597FCD}"/>
              </a:ext>
            </a:extLst>
          </p:cNvPr>
          <p:cNvSpPr/>
          <p:nvPr/>
        </p:nvSpPr>
        <p:spPr>
          <a:xfrm>
            <a:off x="4902640" y="2983360"/>
            <a:ext cx="1390152" cy="11784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Fog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FF217FE4-C9C0-8842-A52C-2D3BEF96451D}"/>
              </a:ext>
            </a:extLst>
          </p:cNvPr>
          <p:cNvSpPr/>
          <p:nvPr/>
        </p:nvSpPr>
        <p:spPr>
          <a:xfrm>
            <a:off x="6357122" y="2993825"/>
            <a:ext cx="1390152" cy="11784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Fog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Security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CE750-19F9-654B-9AA9-7EEDB62041A7}"/>
              </a:ext>
            </a:extLst>
          </p:cNvPr>
          <p:cNvSpPr txBox="1"/>
          <p:nvPr/>
        </p:nvSpPr>
        <p:spPr>
          <a:xfrm>
            <a:off x="3344555" y="2097716"/>
            <a:ext cx="4458805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OpenSSL</a:t>
            </a:r>
            <a:r>
              <a:rPr lang="zh-CN" altLang="en-US" sz="1600" dirty="0"/>
              <a:t> </a:t>
            </a:r>
            <a:r>
              <a:rPr lang="en-US" altLang="zh-CN" sz="1600" dirty="0"/>
              <a:t>Layer</a:t>
            </a:r>
            <a:endParaRPr lang="en-US" sz="1600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3291F5E-5372-A942-A26F-5302B82C1D3A}"/>
              </a:ext>
            </a:extLst>
          </p:cNvPr>
          <p:cNvGrpSpPr/>
          <p:nvPr/>
        </p:nvGrpSpPr>
        <p:grpSpPr>
          <a:xfrm>
            <a:off x="3336313" y="4833032"/>
            <a:ext cx="4458805" cy="837784"/>
            <a:chOff x="1137344" y="1756569"/>
            <a:chExt cx="4419600" cy="507822"/>
          </a:xfrm>
          <a:solidFill>
            <a:srgbClr val="FF0000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D738125-5AA3-EA4E-A404-86A0CF067AC8}"/>
                </a:ext>
              </a:extLst>
            </p:cNvPr>
            <p:cNvSpPr/>
            <p:nvPr/>
          </p:nvSpPr>
          <p:spPr>
            <a:xfrm>
              <a:off x="1137344" y="1774109"/>
              <a:ext cx="4419600" cy="490282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2B0706F-CF5B-0E42-BD23-BCC4C210B739}"/>
                </a:ext>
              </a:extLst>
            </p:cNvPr>
            <p:cNvSpPr txBox="1"/>
            <p:nvPr/>
          </p:nvSpPr>
          <p:spPr>
            <a:xfrm>
              <a:off x="1892908" y="1756569"/>
              <a:ext cx="2908471" cy="22387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IoT/</a:t>
              </a:r>
              <a:r>
                <a:rPr lang="zh-CN" altLang="en-US" dirty="0"/>
                <a:t> </a:t>
              </a:r>
              <a:r>
                <a:rPr lang="en-US" altLang="zh-CN" dirty="0"/>
                <a:t>Terminal</a:t>
              </a:r>
              <a:r>
                <a:rPr lang="zh-CN" altLang="en-US" dirty="0"/>
                <a:t> </a:t>
              </a:r>
              <a:r>
                <a:rPr lang="en-US" altLang="zh-CN" dirty="0"/>
                <a:t>Devices</a:t>
              </a:r>
              <a:r>
                <a:rPr lang="zh-CN" altLang="en-US" dirty="0"/>
                <a:t> </a:t>
              </a:r>
              <a:r>
                <a:rPr lang="en-US" altLang="zh-CN" dirty="0"/>
                <a:t>Layer</a:t>
              </a:r>
              <a:endParaRPr lang="en-US" dirty="0"/>
            </a:p>
          </p:txBody>
        </p:sp>
      </p:grpSp>
      <p:pic>
        <p:nvPicPr>
          <p:cNvPr id="215" name="Graphic 214" descr="Tablet">
            <a:extLst>
              <a:ext uri="{FF2B5EF4-FFF2-40B4-BE49-F238E27FC236}">
                <a16:creationId xmlns:a16="http://schemas.microsoft.com/office/drawing/2014/main" id="{5325ADD6-D46F-5244-AD02-2D7780B31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0998" y="5193325"/>
            <a:ext cx="460547" cy="457203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612EAD98-25CB-6742-BBE5-E14C2482AD2B}"/>
              </a:ext>
            </a:extLst>
          </p:cNvPr>
          <p:cNvSpPr/>
          <p:nvPr/>
        </p:nvSpPr>
        <p:spPr>
          <a:xfrm>
            <a:off x="5659338" y="5173426"/>
            <a:ext cx="2046814" cy="450310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Arm-TrustZone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456E090-CF30-F145-B24B-B92D026E708A}"/>
              </a:ext>
            </a:extLst>
          </p:cNvPr>
          <p:cNvSpPr txBox="1"/>
          <p:nvPr/>
        </p:nvSpPr>
        <p:spPr>
          <a:xfrm>
            <a:off x="3339265" y="4433984"/>
            <a:ext cx="4455853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OpenSSL</a:t>
            </a:r>
            <a:r>
              <a:rPr lang="zh-CN" altLang="en-US" sz="1600" dirty="0"/>
              <a:t> </a:t>
            </a:r>
            <a:r>
              <a:rPr lang="en-US" altLang="zh-CN" sz="1600" dirty="0"/>
              <a:t>Layer</a:t>
            </a:r>
            <a:endParaRPr lang="en-US" sz="1600" dirty="0"/>
          </a:p>
        </p:txBody>
      </p:sp>
      <p:pic>
        <p:nvPicPr>
          <p:cNvPr id="7" name="Graphic 6" descr="Electric car with solid fill">
            <a:extLst>
              <a:ext uri="{FF2B5EF4-FFF2-40B4-BE49-F238E27FC236}">
                <a16:creationId xmlns:a16="http://schemas.microsoft.com/office/drawing/2014/main" id="{711B6165-5796-054F-90F3-4CE8A4FE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12" y="5215379"/>
            <a:ext cx="457200" cy="457200"/>
          </a:xfrm>
          <a:prstGeom prst="rect">
            <a:avLst/>
          </a:prstGeom>
        </p:spPr>
      </p:pic>
      <p:pic>
        <p:nvPicPr>
          <p:cNvPr id="13" name="Graphic 12" descr="Quadcopter with solid fill">
            <a:extLst>
              <a:ext uri="{FF2B5EF4-FFF2-40B4-BE49-F238E27FC236}">
                <a16:creationId xmlns:a16="http://schemas.microsoft.com/office/drawing/2014/main" id="{37774794-7B63-B14F-A63F-42E4EAC94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2068" y="5239430"/>
            <a:ext cx="457201" cy="457201"/>
          </a:xfrm>
          <a:prstGeom prst="rect">
            <a:avLst/>
          </a:prstGeom>
        </p:spPr>
      </p:pic>
      <p:pic>
        <p:nvPicPr>
          <p:cNvPr id="17" name="Graphic 16" descr="Security camera with solid fill">
            <a:extLst>
              <a:ext uri="{FF2B5EF4-FFF2-40B4-BE49-F238E27FC236}">
                <a16:creationId xmlns:a16="http://schemas.microsoft.com/office/drawing/2014/main" id="{4DC1ACC2-421C-4F46-BB50-4BACD85830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9936" y="5193326"/>
            <a:ext cx="457203" cy="45720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23E7CF2-60FF-AC48-81BF-6BE99CB8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6" y="261086"/>
            <a:ext cx="7848600" cy="609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SHARCS (Secure Hierarchical Adaptive Reliable Cloud Storage) system Overview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B33E73-40CF-FD44-97FA-9CCD17809680}"/>
              </a:ext>
            </a:extLst>
          </p:cNvPr>
          <p:cNvCxnSpPr>
            <a:endCxn id="6" idx="1"/>
          </p:cNvCxnSpPr>
          <p:nvPr/>
        </p:nvCxnSpPr>
        <p:spPr>
          <a:xfrm>
            <a:off x="2209800" y="1572656"/>
            <a:ext cx="1126513" cy="217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8B983B-6980-B941-B688-4142B1DD0B5A}"/>
              </a:ext>
            </a:extLst>
          </p:cNvPr>
          <p:cNvCxnSpPr>
            <a:cxnSpLocks/>
          </p:cNvCxnSpPr>
          <p:nvPr/>
        </p:nvCxnSpPr>
        <p:spPr>
          <a:xfrm flipV="1">
            <a:off x="2162607" y="5263418"/>
            <a:ext cx="1190165" cy="13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Devil face outline with solid fill">
            <a:extLst>
              <a:ext uri="{FF2B5EF4-FFF2-40B4-BE49-F238E27FC236}">
                <a16:creationId xmlns:a16="http://schemas.microsoft.com/office/drawing/2014/main" id="{1A106034-2087-BD48-A461-4B323CBDC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8207" y="1151836"/>
            <a:ext cx="914400" cy="914400"/>
          </a:xfrm>
          <a:prstGeom prst="rect">
            <a:avLst/>
          </a:prstGeom>
        </p:spPr>
      </p:pic>
      <p:pic>
        <p:nvPicPr>
          <p:cNvPr id="30" name="Graphic 29" descr="Devil face outline with solid fill">
            <a:extLst>
              <a:ext uri="{FF2B5EF4-FFF2-40B4-BE49-F238E27FC236}">
                <a16:creationId xmlns:a16="http://schemas.microsoft.com/office/drawing/2014/main" id="{2B3D0ACC-34B1-9E4E-82C1-93882AFE8E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2730" y="5068603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6F0809-5C73-0D4E-9BAB-4F43896122A3}"/>
              </a:ext>
            </a:extLst>
          </p:cNvPr>
          <p:cNvSpPr txBox="1"/>
          <p:nvPr/>
        </p:nvSpPr>
        <p:spPr>
          <a:xfrm>
            <a:off x="964236" y="1996166"/>
            <a:ext cx="1482341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Untrusted Cloud </a:t>
            </a:r>
          </a:p>
          <a:p>
            <a:r>
              <a:rPr lang="en-US" sz="1400" dirty="0"/>
              <a:t>Services Provider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EE8D2E-68C2-C340-A91A-0CD4E3838844}"/>
              </a:ext>
            </a:extLst>
          </p:cNvPr>
          <p:cNvSpPr txBox="1"/>
          <p:nvPr/>
        </p:nvSpPr>
        <p:spPr>
          <a:xfrm>
            <a:off x="1148435" y="5823485"/>
            <a:ext cx="247636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IoT Devices </a:t>
            </a:r>
          </a:p>
          <a:p>
            <a:r>
              <a:rPr lang="en-US" sz="1400" dirty="0"/>
              <a:t>Compromiser </a:t>
            </a:r>
          </a:p>
        </p:txBody>
      </p:sp>
    </p:spTree>
    <p:extLst>
      <p:ext uri="{BB962C8B-B14F-4D97-AF65-F5344CB8AC3E}">
        <p14:creationId xmlns:p14="http://schemas.microsoft.com/office/powerpoint/2010/main" val="3471234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SHARCS HPC Engine</a:t>
            </a:r>
            <a:endParaRPr lang="en-US" sz="2400" dirty="0">
              <a:solidFill>
                <a:schemeClr val="tx2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89E62F4-8822-0248-81D7-1DBA7CFB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52495"/>
            <a:ext cx="3927280" cy="276225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0DED92D-768E-8F48-9848-F5D2C844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60" y="1684338"/>
            <a:ext cx="4483740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1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SHARCS Fog Security Controller</a:t>
            </a:r>
            <a:endParaRPr lang="en-US" sz="2400" dirty="0">
              <a:solidFill>
                <a:schemeClr val="tx2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C2BDF198-5428-4954-BFCF-D1A216CA703E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6BDF2-BC6F-8A4A-AB72-040867139502}"/>
              </a:ext>
            </a:extLst>
          </p:cNvPr>
          <p:cNvGrpSpPr/>
          <p:nvPr/>
        </p:nvGrpSpPr>
        <p:grpSpPr>
          <a:xfrm>
            <a:off x="-482761" y="1688807"/>
            <a:ext cx="6883561" cy="3877261"/>
            <a:chOff x="1435742" y="1828800"/>
            <a:chExt cx="6883561" cy="38772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11652-E4FB-FE4D-8D4C-21B515B0208C}"/>
                </a:ext>
              </a:extLst>
            </p:cNvPr>
            <p:cNvSpPr txBox="1"/>
            <p:nvPr/>
          </p:nvSpPr>
          <p:spPr>
            <a:xfrm>
              <a:off x="1435742" y="1948448"/>
              <a:ext cx="68835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Fog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Security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Controller</a:t>
              </a:r>
              <a:endParaRPr lang="en-US" sz="1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D83DA5-C652-F14B-86AD-AC1920F849A2}"/>
                </a:ext>
              </a:extLst>
            </p:cNvPr>
            <p:cNvGrpSpPr/>
            <p:nvPr/>
          </p:nvGrpSpPr>
          <p:grpSpPr>
            <a:xfrm>
              <a:off x="2226320" y="1828800"/>
              <a:ext cx="4709327" cy="3877261"/>
              <a:chOff x="2226320" y="1828800"/>
              <a:chExt cx="4709327" cy="387726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D1A8969-298B-6542-87B6-C75DE24AF47C}"/>
                  </a:ext>
                </a:extLst>
              </p:cNvPr>
              <p:cNvSpPr/>
              <p:nvPr/>
            </p:nvSpPr>
            <p:spPr>
              <a:xfrm>
                <a:off x="2819400" y="1828800"/>
                <a:ext cx="4116247" cy="3877261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9417A4-4FD1-144A-89AE-19CAF83A5A34}"/>
                  </a:ext>
                </a:extLst>
              </p:cNvPr>
              <p:cNvGrpSpPr/>
              <p:nvPr/>
            </p:nvGrpSpPr>
            <p:grpSpPr>
              <a:xfrm>
                <a:off x="2226320" y="2338361"/>
                <a:ext cx="2956728" cy="2665855"/>
                <a:chOff x="4070433" y="1413303"/>
                <a:chExt cx="3017855" cy="2955120"/>
              </a:xfrm>
              <a:noFill/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8158B25-5CB1-3C42-9ADA-8937AC0EAE94}"/>
                    </a:ext>
                  </a:extLst>
                </p:cNvPr>
                <p:cNvSpPr/>
                <p:nvPr/>
              </p:nvSpPr>
              <p:spPr>
                <a:xfrm>
                  <a:off x="4800602" y="1413303"/>
                  <a:ext cx="1557519" cy="2898347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2B347D5-F1E4-2541-A6D3-E29D8D8F5489}"/>
                    </a:ext>
                  </a:extLst>
                </p:cNvPr>
                <p:cNvSpPr/>
                <p:nvPr/>
              </p:nvSpPr>
              <p:spPr>
                <a:xfrm>
                  <a:off x="4876800" y="1545724"/>
                  <a:ext cx="1333500" cy="47615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ABE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7D4A9F6-E098-C442-BDAB-478806FFE709}"/>
                    </a:ext>
                  </a:extLst>
                </p:cNvPr>
                <p:cNvSpPr/>
                <p:nvPr/>
              </p:nvSpPr>
              <p:spPr>
                <a:xfrm>
                  <a:off x="4876800" y="2115476"/>
                  <a:ext cx="1333500" cy="47615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LBE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BB61D41-3CAB-4343-92DF-F33D0F1194D9}"/>
                    </a:ext>
                  </a:extLst>
                </p:cNvPr>
                <p:cNvSpPr/>
                <p:nvPr/>
              </p:nvSpPr>
              <p:spPr>
                <a:xfrm>
                  <a:off x="4876800" y="2685228"/>
                  <a:ext cx="1333500" cy="47615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MPC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D9D56-7E92-5143-A5AF-471C51A08E62}"/>
                    </a:ext>
                  </a:extLst>
                </p:cNvPr>
                <p:cNvSpPr txBox="1"/>
                <p:nvPr/>
              </p:nvSpPr>
              <p:spPr>
                <a:xfrm>
                  <a:off x="4070433" y="3788430"/>
                  <a:ext cx="3017855" cy="57999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Advanced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Security</a:t>
                  </a:r>
                  <a:r>
                    <a:rPr lang="zh-CN" altLang="en-US" sz="1400" dirty="0"/>
                    <a:t> </a:t>
                  </a:r>
                  <a:endParaRPr lang="en-US" altLang="zh-CN" sz="1400" dirty="0"/>
                </a:p>
                <a:p>
                  <a:pPr algn="ctr"/>
                  <a:r>
                    <a:rPr lang="en-US" altLang="zh-CN" sz="1400" dirty="0"/>
                    <a:t>Module</a:t>
                  </a:r>
                  <a:endParaRPr lang="en-US" sz="1400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8C9483E-AA26-5D45-B028-E279926D4B99}"/>
                  </a:ext>
                </a:extLst>
              </p:cNvPr>
              <p:cNvGrpSpPr/>
              <p:nvPr/>
            </p:nvGrpSpPr>
            <p:grpSpPr>
              <a:xfrm>
                <a:off x="4498846" y="2338361"/>
                <a:ext cx="2430311" cy="2614639"/>
                <a:chOff x="4590278" y="1413303"/>
                <a:chExt cx="3017855" cy="2898347"/>
              </a:xfrm>
              <a:noFill/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5799A89-8726-914E-9FEA-8EA96BB935BB}"/>
                    </a:ext>
                  </a:extLst>
                </p:cNvPr>
                <p:cNvSpPr/>
                <p:nvPr/>
              </p:nvSpPr>
              <p:spPr>
                <a:xfrm>
                  <a:off x="4800602" y="1413303"/>
                  <a:ext cx="2676218" cy="2898347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49136ED-5B90-844A-A5A9-1AC5D27FC0E2}"/>
                    </a:ext>
                  </a:extLst>
                </p:cNvPr>
                <p:cNvSpPr/>
                <p:nvPr/>
              </p:nvSpPr>
              <p:spPr>
                <a:xfrm>
                  <a:off x="4876800" y="1545724"/>
                  <a:ext cx="2444814" cy="65198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Symmetrical Encryption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B3E92A-48ED-2549-8841-5D10555E5C86}"/>
                    </a:ext>
                  </a:extLst>
                </p:cNvPr>
                <p:cNvSpPr/>
                <p:nvPr/>
              </p:nvSpPr>
              <p:spPr>
                <a:xfrm>
                  <a:off x="4887511" y="2288577"/>
                  <a:ext cx="2444814" cy="66507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Asymmetrical Encryption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D4B1D73-AECF-4F4A-963F-CBA80EA31F68}"/>
                    </a:ext>
                  </a:extLst>
                </p:cNvPr>
                <p:cNvSpPr/>
                <p:nvPr/>
              </p:nvSpPr>
              <p:spPr>
                <a:xfrm>
                  <a:off x="4876800" y="3032487"/>
                  <a:ext cx="2444814" cy="53340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Key Management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E6A8DA6-F2B5-3B48-A07B-477E8375DA57}"/>
                    </a:ext>
                  </a:extLst>
                </p:cNvPr>
                <p:cNvSpPr txBox="1"/>
                <p:nvPr/>
              </p:nvSpPr>
              <p:spPr>
                <a:xfrm>
                  <a:off x="4590278" y="3749681"/>
                  <a:ext cx="3017855" cy="34117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Cryptographic Module</a:t>
                  </a:r>
                  <a:endParaRPr lang="en-US" sz="1400" dirty="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33B105D-77ED-994E-9C71-AD77579846DF}"/>
                  </a:ext>
                </a:extLst>
              </p:cNvPr>
              <p:cNvSpPr/>
              <p:nvPr/>
            </p:nvSpPr>
            <p:spPr>
              <a:xfrm>
                <a:off x="2941699" y="5065294"/>
                <a:ext cx="3881710" cy="4811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Access Control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4340E5-D0BD-7D42-8EAE-31E7251A4C77}"/>
                  </a:ext>
                </a:extLst>
              </p:cNvPr>
              <p:cNvSpPr/>
              <p:nvPr/>
            </p:nvSpPr>
            <p:spPr>
              <a:xfrm>
                <a:off x="3035537" y="4027621"/>
                <a:ext cx="1306490" cy="4295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Homomorphic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CF92E8-223C-E240-BA1B-22C43F98F63E}"/>
              </a:ext>
            </a:extLst>
          </p:cNvPr>
          <p:cNvSpPr/>
          <p:nvPr/>
        </p:nvSpPr>
        <p:spPr>
          <a:xfrm>
            <a:off x="5424494" y="2118935"/>
            <a:ext cx="32259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Modular Design</a:t>
            </a:r>
            <a:r>
              <a:rPr lang="en-US" dirty="0"/>
              <a:t>: change the scheme without modifying system architecture.</a:t>
            </a:r>
          </a:p>
          <a:p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Scalable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: for advanced security modules.</a:t>
            </a:r>
          </a:p>
          <a:p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General Propose</a:t>
            </a:r>
            <a:r>
              <a:rPr lang="en-US" dirty="0"/>
              <a:t>: supports  basic cryptographic for security mechanism.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1EA967-11A7-F945-A2A9-C60C97D0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Threaten in Traditional Rich OS Application Environment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87D419-E092-9241-BDF7-9FB21DF6FE12}"/>
              </a:ext>
            </a:extLst>
          </p:cNvPr>
          <p:cNvGrpSpPr/>
          <p:nvPr/>
        </p:nvGrpSpPr>
        <p:grpSpPr>
          <a:xfrm>
            <a:off x="914400" y="1415327"/>
            <a:ext cx="3178074" cy="4424221"/>
            <a:chOff x="1277500" y="1352002"/>
            <a:chExt cx="3178074" cy="44242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B64BF-EDA1-BF42-A48A-659398BC8021}"/>
                </a:ext>
              </a:extLst>
            </p:cNvPr>
            <p:cNvGrpSpPr/>
            <p:nvPr/>
          </p:nvGrpSpPr>
          <p:grpSpPr>
            <a:xfrm>
              <a:off x="1277500" y="1352002"/>
              <a:ext cx="3178074" cy="4424221"/>
              <a:chOff x="1066800" y="1216889"/>
              <a:chExt cx="3178074" cy="44242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465F58-2E73-5F41-BA77-B97D001106F8}"/>
                  </a:ext>
                </a:extLst>
              </p:cNvPr>
              <p:cNvSpPr txBox="1"/>
              <p:nvPr/>
            </p:nvSpPr>
            <p:spPr>
              <a:xfrm>
                <a:off x="1445215" y="1349700"/>
                <a:ext cx="24212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Rich OS Environment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83555-BA94-974C-8389-A226FA77FB91}"/>
                  </a:ext>
                </a:extLst>
              </p:cNvPr>
              <p:cNvSpPr/>
              <p:nvPr/>
            </p:nvSpPr>
            <p:spPr>
              <a:xfrm>
                <a:off x="1066800" y="1216889"/>
                <a:ext cx="3178074" cy="44242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Envelope outline">
                <a:extLst>
                  <a:ext uri="{FF2B5EF4-FFF2-40B4-BE49-F238E27FC236}">
                    <a16:creationId xmlns:a16="http://schemas.microsoft.com/office/drawing/2014/main" id="{A54B7B74-835F-D641-BDE3-4003F9909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4015" y="170241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3" name="Graphic 12" descr="Wi-Fi outline">
                <a:extLst>
                  <a:ext uri="{FF2B5EF4-FFF2-40B4-BE49-F238E27FC236}">
                    <a16:creationId xmlns:a16="http://schemas.microsoft.com/office/drawing/2014/main" id="{CE8FCE16-861F-254A-946D-8AB415DC0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9612" y="170241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4" name="Graphic 13" descr="Bank outline">
                <a:extLst>
                  <a:ext uri="{FF2B5EF4-FFF2-40B4-BE49-F238E27FC236}">
                    <a16:creationId xmlns:a16="http://schemas.microsoft.com/office/drawing/2014/main" id="{2A61771F-FEEE-D249-BC8B-D96E5D49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86697" y="215151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5" name="Graphic 14" descr="Statistics outline">
                <a:extLst>
                  <a:ext uri="{FF2B5EF4-FFF2-40B4-BE49-F238E27FC236}">
                    <a16:creationId xmlns:a16="http://schemas.microsoft.com/office/drawing/2014/main" id="{56ADBA5E-68A4-424D-81C0-CB219262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82233" y="215151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6" name="Graphic 15" descr="Man outline">
                <a:extLst>
                  <a:ext uri="{FF2B5EF4-FFF2-40B4-BE49-F238E27FC236}">
                    <a16:creationId xmlns:a16="http://schemas.microsoft.com/office/drawing/2014/main" id="{3DABF38F-E08D-7B42-9E93-E69BE50A0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32294" y="215961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7" name="Graphic 16" descr="User outline">
                <a:extLst>
                  <a:ext uri="{FF2B5EF4-FFF2-40B4-BE49-F238E27FC236}">
                    <a16:creationId xmlns:a16="http://schemas.microsoft.com/office/drawing/2014/main" id="{C6036CA5-0C77-7D41-AC26-29780A372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788418" y="1688254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665B40-1FC6-A94E-959A-4D29F0C09B97}"/>
                  </a:ext>
                </a:extLst>
              </p:cNvPr>
              <p:cNvSpPr/>
              <p:nvPr/>
            </p:nvSpPr>
            <p:spPr>
              <a:xfrm>
                <a:off x="1185329" y="1667783"/>
                <a:ext cx="2941013" cy="13597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521B14-407C-B84B-B7E0-E9A9EE6FF8D4}"/>
                  </a:ext>
                </a:extLst>
              </p:cNvPr>
              <p:cNvSpPr txBox="1"/>
              <p:nvPr/>
            </p:nvSpPr>
            <p:spPr>
              <a:xfrm>
                <a:off x="1452142" y="2625806"/>
                <a:ext cx="24212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Applications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CDC203-4447-1B45-AC37-84F377A20941}"/>
                  </a:ext>
                </a:extLst>
              </p:cNvPr>
              <p:cNvSpPr/>
              <p:nvPr/>
            </p:nvSpPr>
            <p:spPr>
              <a:xfrm>
                <a:off x="1185328" y="3707213"/>
                <a:ext cx="2941013" cy="5514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E2DDC0-E63E-334E-B1D8-087A2484D8CA}"/>
                  </a:ext>
                </a:extLst>
              </p:cNvPr>
              <p:cNvSpPr txBox="1"/>
              <p:nvPr/>
            </p:nvSpPr>
            <p:spPr>
              <a:xfrm>
                <a:off x="1438287" y="3813657"/>
                <a:ext cx="24212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Kernel / Kernel Modules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BD9C371-4FF8-7646-9747-CB8061C2939A}"/>
                  </a:ext>
                </a:extLst>
              </p:cNvPr>
              <p:cNvSpPr/>
              <p:nvPr/>
            </p:nvSpPr>
            <p:spPr>
              <a:xfrm>
                <a:off x="1178401" y="4939326"/>
                <a:ext cx="2941013" cy="5334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Compromised Booting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5699B6-EABC-7C42-9341-FC3262409946}"/>
                  </a:ext>
                </a:extLst>
              </p:cNvPr>
              <p:cNvSpPr txBox="1"/>
              <p:nvPr/>
            </p:nvSpPr>
            <p:spPr>
              <a:xfrm>
                <a:off x="1414474" y="4543436"/>
                <a:ext cx="24212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Hardware Platform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3FB78D-38BB-3847-B986-5D454D85F352}"/>
                  </a:ext>
                </a:extLst>
              </p:cNvPr>
              <p:cNvSpPr/>
              <p:nvPr/>
            </p:nvSpPr>
            <p:spPr>
              <a:xfrm>
                <a:off x="1185328" y="3088184"/>
                <a:ext cx="2941013" cy="5514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4ECF8A-E998-0445-81B1-855194194D11}"/>
                  </a:ext>
                </a:extLst>
              </p:cNvPr>
              <p:cNvSpPr txBox="1"/>
              <p:nvPr/>
            </p:nvSpPr>
            <p:spPr>
              <a:xfrm>
                <a:off x="1438287" y="3194628"/>
                <a:ext cx="24212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System Libraries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2BDE68-F197-784A-9C9D-ED838B5ABD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8638" y="1956608"/>
              <a:ext cx="984439" cy="868890"/>
              <a:chOff x="964236" y="1151836"/>
              <a:chExt cx="1482341" cy="1307453"/>
            </a:xfrm>
          </p:grpSpPr>
          <p:pic>
            <p:nvPicPr>
              <p:cNvPr id="43" name="Graphic 42" descr="Devil face outline with solid fill">
                <a:extLst>
                  <a:ext uri="{FF2B5EF4-FFF2-40B4-BE49-F238E27FC236}">
                    <a16:creationId xmlns:a16="http://schemas.microsoft.com/office/drawing/2014/main" id="{DF2C48B7-7DBB-7449-A91F-A2CA223A5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48207" y="115183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C4AB1-3D4F-3346-AD01-48F96736B399}"/>
                  </a:ext>
                </a:extLst>
              </p:cNvPr>
              <p:cNvSpPr txBox="1"/>
              <p:nvPr/>
            </p:nvSpPr>
            <p:spPr>
              <a:xfrm>
                <a:off x="964236" y="1996165"/>
                <a:ext cx="1482341" cy="46312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Malware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71CF3D-74DF-EE4F-BC6A-284EBEABBD2C}"/>
                </a:ext>
              </a:extLst>
            </p:cNvPr>
            <p:cNvSpPr/>
            <p:nvPr/>
          </p:nvSpPr>
          <p:spPr>
            <a:xfrm>
              <a:off x="3546515" y="1864788"/>
              <a:ext cx="733876" cy="9298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92E68B-B005-D64F-8973-1D539A752064}"/>
              </a:ext>
            </a:extLst>
          </p:cNvPr>
          <p:cNvCxnSpPr/>
          <p:nvPr/>
        </p:nvCxnSpPr>
        <p:spPr>
          <a:xfrm>
            <a:off x="522234" y="4648200"/>
            <a:ext cx="39624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866A9CA-E92E-AD48-B18E-0E9A18F7FFFB}"/>
              </a:ext>
            </a:extLst>
          </p:cNvPr>
          <p:cNvSpPr/>
          <p:nvPr/>
        </p:nvSpPr>
        <p:spPr>
          <a:xfrm>
            <a:off x="4937074" y="2377403"/>
            <a:ext cx="3825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﻿Attack surface is expanding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could be hiding in the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Vulnerability in booting process </a:t>
            </a:r>
          </a:p>
          <a:p>
            <a:r>
              <a:rPr lang="en-US" dirty="0"/>
              <a:t>     might cause OS kernel compromise </a:t>
            </a:r>
          </a:p>
        </p:txBody>
      </p:sp>
    </p:spTree>
    <p:extLst>
      <p:ext uri="{BB962C8B-B14F-4D97-AF65-F5344CB8AC3E}">
        <p14:creationId xmlns:p14="http://schemas.microsoft.com/office/powerpoint/2010/main" val="3091183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SHARCS Fog Storage System</a:t>
            </a:r>
            <a:endParaRPr lang="en-US" sz="2400" dirty="0">
              <a:solidFill>
                <a:schemeClr val="tx2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B06F70-D87F-3D4A-9210-75B733401655}"/>
              </a:ext>
            </a:extLst>
          </p:cNvPr>
          <p:cNvSpPr/>
          <p:nvPr/>
        </p:nvSpPr>
        <p:spPr>
          <a:xfrm>
            <a:off x="4800600" y="1554226"/>
            <a:ext cx="3995214" cy="40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Cloud Layer: </a:t>
            </a:r>
            <a:r>
              <a:rPr lang="en-US" sz="1400" dirty="0">
                <a:latin typeface="Times New Roman" panose="02020603050405020304" pitchFamily="18" charset="0"/>
                <a:ea typeface="DengXian" panose="02010600030101010101" pitchFamily="2" charset="-122"/>
              </a:rPr>
              <a:t>ciphertext backup for fault-tolerance and for sharing cross different fog servers. 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Fog storage caching: </a:t>
            </a:r>
            <a:r>
              <a:rPr lang="en-US" sz="1400" dirty="0">
                <a:latin typeface="Times New Roman" panose="02020603050405020304" pitchFamily="18" charset="0"/>
                <a:ea typeface="DengXian" panose="02010600030101010101" pitchFamily="2" charset="-122"/>
              </a:rPr>
              <a:t>for massive IoT devices uninterrupted connection and real-time access. 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Disk-memory-cache fashion </a:t>
            </a:r>
            <a:r>
              <a:rPr lang="en-US" sz="1400" dirty="0">
                <a:latin typeface="Times New Roman" panose="02020603050405020304" pitchFamily="18" charset="0"/>
                <a:ea typeface="DengXian" panose="02010600030101010101" pitchFamily="2" charset="-122"/>
              </a:rPr>
              <a:t>aims to reduce the network communication overhead with low latency and high-bandwidth.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Controllability: </a:t>
            </a:r>
            <a:r>
              <a:rPr lang="en-US" sz="1400" dirty="0">
                <a:latin typeface="Times New Roman" panose="02020603050405020304" pitchFamily="18" charset="0"/>
                <a:ea typeface="DengXian" panose="02010600030101010101" pitchFamily="2" charset="-122"/>
              </a:rPr>
              <a:t>Fog Architecture gain more controllability to achieve better security and privacy protection. </a:t>
            </a:r>
          </a:p>
        </p:txBody>
      </p:sp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08106348-BF59-8443-933F-2375C48DE3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5" y="1634194"/>
            <a:ext cx="4083855" cy="38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71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FD1-85D0-6A47-B3BA-5C9C5A1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Layer: ABE on TrustZone Implementation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8240-9077-0D48-A36C-5E0EC66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A694-4B74-5841-AB1E-F530F47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6D726-4EF7-BD4F-9398-48BC43F36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066799"/>
            <a:ext cx="11079703" cy="5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F4F28A07-2EAF-B343-AC1A-6CA84593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30432C-C338-544D-92F9-52FC22725ADF}"/>
              </a:ext>
            </a:extLst>
          </p:cNvPr>
          <p:cNvGrpSpPr/>
          <p:nvPr/>
        </p:nvGrpSpPr>
        <p:grpSpPr>
          <a:xfrm>
            <a:off x="1277500" y="1352002"/>
            <a:ext cx="6557114" cy="4424221"/>
            <a:chOff x="1066800" y="1216889"/>
            <a:chExt cx="6557114" cy="44242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C47AE3-E35B-A646-8FBF-95B783A1277E}"/>
                </a:ext>
              </a:extLst>
            </p:cNvPr>
            <p:cNvSpPr txBox="1"/>
            <p:nvPr/>
          </p:nvSpPr>
          <p:spPr>
            <a:xfrm>
              <a:off x="1445215" y="1349700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Non-Secure Environment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9A6FF0E-8DF8-8A47-AB85-5DD629D45BBF}"/>
                </a:ext>
              </a:extLst>
            </p:cNvPr>
            <p:cNvSpPr/>
            <p:nvPr/>
          </p:nvSpPr>
          <p:spPr>
            <a:xfrm>
              <a:off x="4383456" y="1216889"/>
              <a:ext cx="3178074" cy="442422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CAC451-66C1-A54D-B7E8-6693DAF86638}"/>
                </a:ext>
              </a:extLst>
            </p:cNvPr>
            <p:cNvSpPr/>
            <p:nvPr/>
          </p:nvSpPr>
          <p:spPr>
            <a:xfrm>
              <a:off x="1066800" y="1216889"/>
              <a:ext cx="3178074" cy="442422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D2FB1F-E4BC-8E46-9DA2-D3F45FA83802}"/>
                </a:ext>
              </a:extLst>
            </p:cNvPr>
            <p:cNvSpPr txBox="1"/>
            <p:nvPr/>
          </p:nvSpPr>
          <p:spPr>
            <a:xfrm>
              <a:off x="4504036" y="1349700"/>
              <a:ext cx="293691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Trusted Execution Environment</a:t>
              </a:r>
            </a:p>
          </p:txBody>
        </p:sp>
        <p:pic>
          <p:nvPicPr>
            <p:cNvPr id="42" name="Graphic 41" descr="Envelope outline">
              <a:extLst>
                <a:ext uri="{FF2B5EF4-FFF2-40B4-BE49-F238E27FC236}">
                  <a16:creationId xmlns:a16="http://schemas.microsoft.com/office/drawing/2014/main" id="{0E150839-4D00-874F-8C3F-3BCBEFDEB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4015" y="1702419"/>
              <a:ext cx="457200" cy="457200"/>
            </a:xfrm>
            <a:prstGeom prst="rect">
              <a:avLst/>
            </a:prstGeom>
          </p:spPr>
        </p:pic>
        <p:pic>
          <p:nvPicPr>
            <p:cNvPr id="43" name="Graphic 42" descr="Wi-Fi outline">
              <a:extLst>
                <a:ext uri="{FF2B5EF4-FFF2-40B4-BE49-F238E27FC236}">
                  <a16:creationId xmlns:a16="http://schemas.microsoft.com/office/drawing/2014/main" id="{3D466A6C-9C4A-C847-BFA3-0578D831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9612" y="170241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Bank outline">
              <a:extLst>
                <a:ext uri="{FF2B5EF4-FFF2-40B4-BE49-F238E27FC236}">
                  <a16:creationId xmlns:a16="http://schemas.microsoft.com/office/drawing/2014/main" id="{5CFD720C-1344-FE4E-AFBE-96F14B63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86697" y="2151514"/>
              <a:ext cx="457200" cy="457200"/>
            </a:xfrm>
            <a:prstGeom prst="rect">
              <a:avLst/>
            </a:prstGeom>
          </p:spPr>
        </p:pic>
        <p:pic>
          <p:nvPicPr>
            <p:cNvPr id="45" name="Graphic 44" descr="Statistics outline">
              <a:extLst>
                <a:ext uri="{FF2B5EF4-FFF2-40B4-BE49-F238E27FC236}">
                  <a16:creationId xmlns:a16="http://schemas.microsoft.com/office/drawing/2014/main" id="{7D1C04C5-4B5F-674B-9461-E3EA4DA6D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82233" y="2151514"/>
              <a:ext cx="457200" cy="457200"/>
            </a:xfrm>
            <a:prstGeom prst="rect">
              <a:avLst/>
            </a:prstGeom>
          </p:spPr>
        </p:pic>
        <p:pic>
          <p:nvPicPr>
            <p:cNvPr id="46" name="Graphic 45" descr="Man outline">
              <a:extLst>
                <a:ext uri="{FF2B5EF4-FFF2-40B4-BE49-F238E27FC236}">
                  <a16:creationId xmlns:a16="http://schemas.microsoft.com/office/drawing/2014/main" id="{0E4F5006-E969-4B44-8C96-19174ADD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32294" y="2159619"/>
              <a:ext cx="457200" cy="457200"/>
            </a:xfrm>
            <a:prstGeom prst="rect">
              <a:avLst/>
            </a:prstGeom>
          </p:spPr>
        </p:pic>
        <p:pic>
          <p:nvPicPr>
            <p:cNvPr id="47" name="Graphic 46" descr="User outline">
              <a:extLst>
                <a:ext uri="{FF2B5EF4-FFF2-40B4-BE49-F238E27FC236}">
                  <a16:creationId xmlns:a16="http://schemas.microsoft.com/office/drawing/2014/main" id="{3BC3B8E7-AA41-E446-8BB6-6307C3B27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88418" y="1688254"/>
              <a:ext cx="457200" cy="457200"/>
            </a:xfrm>
            <a:prstGeom prst="rect">
              <a:avLst/>
            </a:prstGeom>
          </p:spPr>
        </p:pic>
        <p:pic>
          <p:nvPicPr>
            <p:cNvPr id="48" name="Graphic 47" descr="Shield outline">
              <a:extLst>
                <a:ext uri="{FF2B5EF4-FFF2-40B4-BE49-F238E27FC236}">
                  <a16:creationId xmlns:a16="http://schemas.microsoft.com/office/drawing/2014/main" id="{508DA033-336B-A748-AE68-A2A49E075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36758" y="1713391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Presentation with media outline">
              <a:extLst>
                <a:ext uri="{FF2B5EF4-FFF2-40B4-BE49-F238E27FC236}">
                  <a16:creationId xmlns:a16="http://schemas.microsoft.com/office/drawing/2014/main" id="{18C7AEFC-1B8E-8B40-A2E7-70544E02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36758" y="2159619"/>
              <a:ext cx="457200" cy="45720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33E86B-9252-BC44-9FF5-DAFED3773489}"/>
                </a:ext>
              </a:extLst>
            </p:cNvPr>
            <p:cNvSpPr/>
            <p:nvPr/>
          </p:nvSpPr>
          <p:spPr>
            <a:xfrm>
              <a:off x="1185329" y="1667783"/>
              <a:ext cx="2941013" cy="13597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6D485-5BE9-D04F-8AE5-10258E1BCEA8}"/>
                </a:ext>
              </a:extLst>
            </p:cNvPr>
            <p:cNvSpPr txBox="1"/>
            <p:nvPr/>
          </p:nvSpPr>
          <p:spPr>
            <a:xfrm>
              <a:off x="1452142" y="2625806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Non-Secure Applications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8B135B0-5610-9A4C-ACA7-1211FF3D73CF}"/>
                </a:ext>
              </a:extLst>
            </p:cNvPr>
            <p:cNvSpPr/>
            <p:nvPr/>
          </p:nvSpPr>
          <p:spPr>
            <a:xfrm>
              <a:off x="1185328" y="3707213"/>
              <a:ext cx="2941013" cy="5514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C551B0-1362-854B-8B11-EBEAC7351198}"/>
                </a:ext>
              </a:extLst>
            </p:cNvPr>
            <p:cNvSpPr txBox="1"/>
            <p:nvPr/>
          </p:nvSpPr>
          <p:spPr>
            <a:xfrm>
              <a:off x="1438287" y="3813657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Non-Secure Rich OS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512A76-855C-E049-81F5-195E48AB314E}"/>
                </a:ext>
              </a:extLst>
            </p:cNvPr>
            <p:cNvSpPr/>
            <p:nvPr/>
          </p:nvSpPr>
          <p:spPr>
            <a:xfrm>
              <a:off x="1066800" y="4421094"/>
              <a:ext cx="6494730" cy="533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ARM Trusted Firmware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B3C20-0B68-9C4F-B630-C8D3687D45C1}"/>
                </a:ext>
              </a:extLst>
            </p:cNvPr>
            <p:cNvSpPr txBox="1"/>
            <p:nvPr/>
          </p:nvSpPr>
          <p:spPr>
            <a:xfrm>
              <a:off x="1352734" y="5128525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Hardware Platform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832DB6-C1DB-024F-8324-1F0C200F37A1}"/>
                </a:ext>
              </a:extLst>
            </p:cNvPr>
            <p:cNvSpPr txBox="1"/>
            <p:nvPr/>
          </p:nvSpPr>
          <p:spPr>
            <a:xfrm>
              <a:off x="4761871" y="5128525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Hardware Secure Resource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D6ACEB-7DBF-6642-9EF5-49BAA8131BDC}"/>
                </a:ext>
              </a:extLst>
            </p:cNvPr>
            <p:cNvSpPr/>
            <p:nvPr/>
          </p:nvSpPr>
          <p:spPr>
            <a:xfrm>
              <a:off x="1185328" y="3088184"/>
              <a:ext cx="2941013" cy="5514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C689D6-7838-8F41-AA23-73266A755AD5}"/>
                </a:ext>
              </a:extLst>
            </p:cNvPr>
            <p:cNvSpPr txBox="1"/>
            <p:nvPr/>
          </p:nvSpPr>
          <p:spPr>
            <a:xfrm>
              <a:off x="1438287" y="3194628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TrustZone Client API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0CA7454-54D7-184D-9D99-2082BA7154E7}"/>
                </a:ext>
              </a:extLst>
            </p:cNvPr>
            <p:cNvSpPr/>
            <p:nvPr/>
          </p:nvSpPr>
          <p:spPr>
            <a:xfrm>
              <a:off x="4490906" y="3074577"/>
              <a:ext cx="2941013" cy="5514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0E61A1-569D-AE4D-A0DC-C4F447F6E08B}"/>
                </a:ext>
              </a:extLst>
            </p:cNvPr>
            <p:cNvSpPr txBox="1"/>
            <p:nvPr/>
          </p:nvSpPr>
          <p:spPr>
            <a:xfrm>
              <a:off x="4743865" y="3181021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TrustZone Internal API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8ADA6F6-F8A9-5343-A128-C6AF8ABD6438}"/>
                </a:ext>
              </a:extLst>
            </p:cNvPr>
            <p:cNvSpPr/>
            <p:nvPr/>
          </p:nvSpPr>
          <p:spPr>
            <a:xfrm>
              <a:off x="4499937" y="3707213"/>
              <a:ext cx="2941013" cy="5514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7CAE1D2-9FB2-B94A-B1AF-DDA25712B173}"/>
                </a:ext>
              </a:extLst>
            </p:cNvPr>
            <p:cNvSpPr txBox="1"/>
            <p:nvPr/>
          </p:nvSpPr>
          <p:spPr>
            <a:xfrm>
              <a:off x="4752896" y="3813657"/>
              <a:ext cx="24212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Trusted OS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AB94649-1EE3-554A-B66A-032006786ED1}"/>
                </a:ext>
              </a:extLst>
            </p:cNvPr>
            <p:cNvSpPr/>
            <p:nvPr/>
          </p:nvSpPr>
          <p:spPr>
            <a:xfrm>
              <a:off x="4544180" y="1806289"/>
              <a:ext cx="829496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C1EA9C9-749D-9E4D-9107-53023A9AD7E3}"/>
                </a:ext>
              </a:extLst>
            </p:cNvPr>
            <p:cNvSpPr/>
            <p:nvPr/>
          </p:nvSpPr>
          <p:spPr>
            <a:xfrm>
              <a:off x="5555695" y="1793007"/>
              <a:ext cx="829496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E35542-DE7F-EF46-9237-333A03173DAD}"/>
                </a:ext>
              </a:extLst>
            </p:cNvPr>
            <p:cNvSpPr/>
            <p:nvPr/>
          </p:nvSpPr>
          <p:spPr>
            <a:xfrm>
              <a:off x="6611454" y="1794697"/>
              <a:ext cx="829496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A2FC92-9B8E-FE42-BF2D-72BABAF58BCB}"/>
                </a:ext>
              </a:extLst>
            </p:cNvPr>
            <p:cNvSpPr txBox="1"/>
            <p:nvPr/>
          </p:nvSpPr>
          <p:spPr>
            <a:xfrm>
              <a:off x="4335071" y="1821065"/>
              <a:ext cx="12690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ABE </a:t>
              </a:r>
            </a:p>
            <a:p>
              <a:pPr algn="ctr"/>
              <a:r>
                <a:rPr lang="en-US" sz="1600" dirty="0"/>
                <a:t>Platin </a:t>
              </a:r>
            </a:p>
            <a:p>
              <a:pPr algn="ctr"/>
              <a:r>
                <a:rPr lang="en-US" sz="1600" dirty="0"/>
                <a:t>Text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14DBFA-8F0C-334B-8888-1E8B5A6C997A}"/>
                </a:ext>
              </a:extLst>
            </p:cNvPr>
            <p:cNvSpPr txBox="1"/>
            <p:nvPr/>
          </p:nvSpPr>
          <p:spPr>
            <a:xfrm>
              <a:off x="5373676" y="1815014"/>
              <a:ext cx="12690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ABE </a:t>
              </a:r>
            </a:p>
            <a:p>
              <a:pPr algn="ctr"/>
              <a:r>
                <a:rPr lang="en-US" sz="1600" dirty="0"/>
                <a:t>User</a:t>
              </a:r>
            </a:p>
            <a:p>
              <a:pPr algn="ctr"/>
              <a:r>
                <a:rPr lang="en-US" sz="1600" dirty="0"/>
                <a:t>Policy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068E06-A2DE-AF42-A765-BC7204856A28}"/>
                </a:ext>
              </a:extLst>
            </p:cNvPr>
            <p:cNvSpPr txBox="1"/>
            <p:nvPr/>
          </p:nvSpPr>
          <p:spPr>
            <a:xfrm>
              <a:off x="6436988" y="1795587"/>
              <a:ext cx="1186926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Related Crypto</a:t>
              </a:r>
            </a:p>
            <a:p>
              <a:pPr algn="ctr"/>
              <a:r>
                <a:rPr lang="en-US" sz="1400" dirty="0"/>
                <a:t>graphic</a:t>
              </a:r>
            </a:p>
            <a:p>
              <a:pPr algn="ctr"/>
              <a:r>
                <a:rPr lang="en-US" sz="1400" dirty="0"/>
                <a:t>Tools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6BE12F-503F-A644-9789-765AEB68AA95}"/>
                </a:ext>
              </a:extLst>
            </p:cNvPr>
            <p:cNvCxnSpPr>
              <a:cxnSpLocks/>
            </p:cNvCxnSpPr>
            <p:nvPr/>
          </p:nvCxnSpPr>
          <p:spPr>
            <a:xfrm>
              <a:off x="4146944" y="3297381"/>
              <a:ext cx="3525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02EE229-9C3E-B34D-AACA-04B2E2B23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913" y="3449781"/>
              <a:ext cx="3525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3521F50-AB0B-624D-9663-6DA798F13045}"/>
              </a:ext>
            </a:extLst>
          </p:cNvPr>
          <p:cNvSpPr/>
          <p:nvPr/>
        </p:nvSpPr>
        <p:spPr>
          <a:xfrm>
            <a:off x="4679220" y="1865738"/>
            <a:ext cx="3046365" cy="12741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D339B9E-24B7-5746-9B66-C01530CBE453}"/>
              </a:ext>
            </a:extLst>
          </p:cNvPr>
          <p:cNvSpPr txBox="1"/>
          <p:nvPr/>
        </p:nvSpPr>
        <p:spPr>
          <a:xfrm>
            <a:off x="4905411" y="2873403"/>
            <a:ext cx="24212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OP-TEE</a:t>
            </a:r>
          </a:p>
        </p:txBody>
      </p:sp>
    </p:spTree>
    <p:extLst>
      <p:ext uri="{BB962C8B-B14F-4D97-AF65-F5344CB8AC3E}">
        <p14:creationId xmlns:p14="http://schemas.microsoft.com/office/powerpoint/2010/main" val="21794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6FE2-BD12-EB43-9531-303AF556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n-lt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8712F-ED51-6045-92B8-16C4C601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B1218-6F87-6D47-BBFE-8447C8DF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CFB6D-52A8-0843-8831-82F15FA7CA4F}"/>
              </a:ext>
            </a:extLst>
          </p:cNvPr>
          <p:cNvSpPr/>
          <p:nvPr/>
        </p:nvSpPr>
        <p:spPr>
          <a:xfrm>
            <a:off x="838200" y="1851264"/>
            <a:ext cx="7239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TrustZone offers a dependable security platform. It provides scalability and an easily deployable solution for any device that supports the TrustZone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TrustZone imposes low additional limitations on speed, memory, or computing power. The TrustZone relies on the device’s original processor and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simulated the IoT group equipped with TrustZone. It provides isolated execution, the integrity of applications, and confidentiality of the assets.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there are challenges in creating a scalable TEE eco-system. We believe the next generation of  TEE-based solutions can leverage devices' protection from multiple threats and vulnerabilities. 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59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47B81-F4E9-714C-92CE-FC60217C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3AC88-2EFF-5D4D-AA92-E11DE01F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0C9FE3C-D6FB-A342-B9B5-8EFD5CCC0FBD}"/>
              </a:ext>
            </a:extLst>
          </p:cNvPr>
          <p:cNvSpPr txBox="1">
            <a:spLocks/>
          </p:cNvSpPr>
          <p:nvPr/>
        </p:nvSpPr>
        <p:spPr>
          <a:xfrm>
            <a:off x="152400" y="6461125"/>
            <a:ext cx="6248400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07B1C0A-0365-9943-986A-F9C2DDE316F9}"/>
              </a:ext>
            </a:extLst>
          </p:cNvPr>
          <p:cNvSpPr txBox="1">
            <a:spLocks/>
          </p:cNvSpPr>
          <p:nvPr/>
        </p:nvSpPr>
        <p:spPr>
          <a:xfrm>
            <a:off x="7620000" y="64166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BDF198-5428-4954-BFCF-D1A216CA70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88315B-D3E8-FD4F-AD90-9C0929A0E020}"/>
              </a:ext>
            </a:extLst>
          </p:cNvPr>
          <p:cNvSpPr txBox="1">
            <a:spLocks/>
          </p:cNvSpPr>
          <p:nvPr/>
        </p:nvSpPr>
        <p:spPr>
          <a:xfrm>
            <a:off x="135144" y="2507236"/>
            <a:ext cx="4826876" cy="2186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AF4E0-4A1D-534D-8360-EEC4A96D9CD5}"/>
              </a:ext>
            </a:extLst>
          </p:cNvPr>
          <p:cNvSpPr/>
          <p:nvPr/>
        </p:nvSpPr>
        <p:spPr>
          <a:xfrm>
            <a:off x="5231780" y="-49248"/>
            <a:ext cx="3973228" cy="6934200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C124962-77ED-FA4A-AD13-7AB1043C5940}"/>
              </a:ext>
            </a:extLst>
          </p:cNvPr>
          <p:cNvSpPr txBox="1">
            <a:spLocks/>
          </p:cNvSpPr>
          <p:nvPr/>
        </p:nvSpPr>
        <p:spPr>
          <a:xfrm>
            <a:off x="5268918" y="2895600"/>
            <a:ext cx="4135821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Chaoyu Zhang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Department of Computer Science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Arkansas State University, USA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chaoyu.zhang@smail.astate.edu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046B1-BED1-F849-A972-7FA53012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20" y="4320745"/>
            <a:ext cx="5257800" cy="256420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DF55A-7ED8-1E48-B7EF-4A72ADFD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2569427" cy="6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7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1EA967-11A7-F945-A2A9-C60C97D0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Threaten in Traditional Automotive Systems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B13ED4A-03C4-0B44-BBF2-AF8C96A8E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1" y="1143000"/>
            <a:ext cx="8373061" cy="35249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EFA879-513D-C94B-BEA5-63E52BD9FF27}"/>
              </a:ext>
            </a:extLst>
          </p:cNvPr>
          <p:cNvSpPr/>
          <p:nvPr/>
        </p:nvSpPr>
        <p:spPr>
          <a:xfrm>
            <a:off x="1495131" y="4343400"/>
            <a:ext cx="655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Cars are becoming more vulnerable: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computer interaction with auto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Remote wireless connectivity and remote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Bridges to Controller Area Network (CAN)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Attackers have the privilege of selecting where to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researchers willing to spend years on high profile attacks</a:t>
            </a:r>
          </a:p>
        </p:txBody>
      </p:sp>
    </p:spTree>
    <p:extLst>
      <p:ext uri="{BB962C8B-B14F-4D97-AF65-F5344CB8AC3E}">
        <p14:creationId xmlns:p14="http://schemas.microsoft.com/office/powerpoint/2010/main" val="108562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ECC2-481E-E142-B631-B49040C8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6F0B-B42B-504C-929E-4A776DC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1EA967-11A7-F945-A2A9-C60C97D0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609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Security Requirement for Automotive Systems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3950F5-86C6-EC4C-BBEA-C8BB12EFC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712"/>
            <a:ext cx="9144517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0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3E2C-36DA-5240-A237-B749F72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Trusted Execution Environment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4EE15-775C-2640-9A85-11CF0CB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B9B13-2DAF-7147-A9E9-A4D1EF50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9F78C-BECD-5A4F-8920-76C23A459E8A}"/>
              </a:ext>
            </a:extLst>
          </p:cNvPr>
          <p:cNvSpPr/>
          <p:nvPr/>
        </p:nvSpPr>
        <p:spPr>
          <a:xfrm>
            <a:off x="290348" y="4140005"/>
            <a:ext cx="87249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TEE guarantees code and data loaded inside to be protected with respect to confidentiality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and availability. 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dirty="0">
              <a:ln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TEE is an isolated execution environment provides isolated execution, integrity of applications with confidentiality of their assets. </a:t>
            </a:r>
          </a:p>
          <a:p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TEE provides a higher level of security than a rich 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OS(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r>
              <a:rPr lang="en-US" sz="16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and more functionality than an ASIC based secure element.</a:t>
            </a:r>
            <a:endParaRPr lang="en-US" altLang="en-US" sz="1600" dirty="0">
              <a:ln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415DD4FE-4E3F-EB47-9B3B-1651A4A6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6961"/>
            <a:ext cx="7143750" cy="27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7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3E2C-36DA-5240-A237-B749F72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Trusted Execution Environment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4EE15-775C-2640-9A85-11CF0CB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B9B13-2DAF-7147-A9E9-A4D1EF50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ABA2A5-CF07-D94D-B7FD-8D290F2B202D}"/>
              </a:ext>
            </a:extLst>
          </p:cNvPr>
          <p:cNvGrpSpPr/>
          <p:nvPr/>
        </p:nvGrpSpPr>
        <p:grpSpPr>
          <a:xfrm>
            <a:off x="647700" y="1143000"/>
            <a:ext cx="7848600" cy="4850130"/>
            <a:chOff x="0" y="0"/>
            <a:chExt cx="9029700" cy="54336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934770-DFAB-5D44-8ED6-4274A90013F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045200" y="353638"/>
              <a:ext cx="2908300" cy="508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DE20DA-A9B9-7845-8AFA-B051C117459F}"/>
                </a:ext>
              </a:extLst>
            </p:cNvPr>
            <p:cNvSpPr/>
            <p:nvPr/>
          </p:nvSpPr>
          <p:spPr>
            <a:xfrm>
              <a:off x="6608064" y="0"/>
              <a:ext cx="131325" cy="5270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>
                  <a:solidFill>
                    <a:srgbClr val="FA821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9BE235-079B-2244-87F3-40C8EBE0F7A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2538"/>
              <a:ext cx="2971800" cy="4991100"/>
            </a:xfrm>
            <a:prstGeom prst="rect">
              <a:avLst/>
            </a:prstGeom>
          </p:spPr>
        </p:pic>
        <p:sp>
          <p:nvSpPr>
            <p:cNvPr id="17" name="Shape 1111">
              <a:extLst>
                <a:ext uri="{FF2B5EF4-FFF2-40B4-BE49-F238E27FC236}">
                  <a16:creationId xmlns:a16="http://schemas.microsoft.com/office/drawing/2014/main" id="{00C22FAC-176F-C949-BDDC-2550F29A1A64}"/>
                </a:ext>
              </a:extLst>
            </p:cNvPr>
            <p:cNvSpPr/>
            <p:nvPr/>
          </p:nvSpPr>
          <p:spPr>
            <a:xfrm>
              <a:off x="6112383" y="72460"/>
              <a:ext cx="2917317" cy="4459478"/>
            </a:xfrm>
            <a:custGeom>
              <a:avLst/>
              <a:gdLst/>
              <a:ahLst/>
              <a:cxnLst/>
              <a:rect l="0" t="0" r="0" b="0"/>
              <a:pathLst>
                <a:path w="2917317" h="4459478">
                  <a:moveTo>
                    <a:pt x="0" y="2229739"/>
                  </a:moveTo>
                  <a:cubicBezTo>
                    <a:pt x="0" y="998220"/>
                    <a:pt x="653034" y="0"/>
                    <a:pt x="1458595" y="0"/>
                  </a:cubicBezTo>
                  <a:cubicBezTo>
                    <a:pt x="2264283" y="0"/>
                    <a:pt x="2917317" y="998220"/>
                    <a:pt x="2917317" y="2229739"/>
                  </a:cubicBezTo>
                  <a:cubicBezTo>
                    <a:pt x="2917317" y="3461131"/>
                    <a:pt x="2264283" y="4459478"/>
                    <a:pt x="1458595" y="4459478"/>
                  </a:cubicBezTo>
                  <a:cubicBezTo>
                    <a:pt x="653034" y="4459478"/>
                    <a:pt x="0" y="3461131"/>
                    <a:pt x="0" y="2229739"/>
                  </a:cubicBezTo>
                  <a:close/>
                </a:path>
              </a:pathLst>
            </a:custGeom>
            <a:ln w="25400" cap="flat">
              <a:round/>
            </a:ln>
          </p:spPr>
          <p:style>
            <a:lnRef idx="1">
              <a:srgbClr val="BC5E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809327-C290-2A48-BD33-FC2CE2CCAC3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98800" y="391738"/>
              <a:ext cx="2950083" cy="504009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30860B-799E-434F-B983-29AD3976B8EE}"/>
                </a:ext>
              </a:extLst>
            </p:cNvPr>
            <p:cNvSpPr/>
            <p:nvPr/>
          </p:nvSpPr>
          <p:spPr>
            <a:xfrm>
              <a:off x="6992747" y="3793941"/>
              <a:ext cx="1554784" cy="33900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solidFill>
                    <a:srgbClr val="2E2E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TrustZone</a:t>
              </a:r>
              <a:endPara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33BA7-0F8E-5945-9DB2-87BE69C0DB90}"/>
                </a:ext>
              </a:extLst>
            </p:cNvPr>
            <p:cNvSpPr/>
            <p:nvPr/>
          </p:nvSpPr>
          <p:spPr>
            <a:xfrm>
              <a:off x="8026273" y="3794322"/>
              <a:ext cx="149347" cy="22600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517C9B-1E7E-144D-BE67-6E77F0867C9D}"/>
                </a:ext>
              </a:extLst>
            </p:cNvPr>
            <p:cNvSpPr/>
            <p:nvPr/>
          </p:nvSpPr>
          <p:spPr>
            <a:xfrm>
              <a:off x="8139049" y="3793941"/>
              <a:ext cx="84472" cy="33900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>
                  <a:solidFill>
                    <a:srgbClr val="2E2E2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89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3E2C-36DA-5240-A237-B749F72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Trusted Execution Environment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4EE15-775C-2640-9A85-11CF0CB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B9B13-2DAF-7147-A9E9-A4D1EF50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2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EF2ADF-E9E2-6F45-8FB8-9F284515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6" y="1794298"/>
            <a:ext cx="7681128" cy="3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3E2C-36DA-5240-A237-B749F724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ARM</a:t>
            </a:r>
            <a:r>
              <a:rPr lang="zh-CN" altLang="en-US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TrustZone Overview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4EE15-775C-2640-9A85-11CF0CB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B9B13-2DAF-7147-A9E9-A4D1EF50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F198-5428-4954-BFCF-D1A216CA70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F805BD-2268-894B-AC5A-B6130DCD7DCB}"/>
              </a:ext>
            </a:extLst>
          </p:cNvPr>
          <p:cNvSpPr/>
          <p:nvPr/>
        </p:nvSpPr>
        <p:spPr>
          <a:xfrm>
            <a:off x="552150" y="4084555"/>
            <a:ext cx="84394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Normal operations are in non-secure world execution, the secure world, and the non-secure world are converted through a Monitor mode 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Normal world components cannot access secure world resources, secure world can access all the resource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DB146D-1877-5243-A045-CF3BC2D7C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1412209"/>
            <a:ext cx="3657601" cy="25568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8D52D7-482D-A344-BF1A-C261E6718811}"/>
              </a:ext>
            </a:extLst>
          </p:cNvPr>
          <p:cNvSpPr/>
          <p:nvPr/>
        </p:nvSpPr>
        <p:spPr>
          <a:xfrm>
            <a:off x="4572000" y="2111725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SoC hardware and software resources into Secure World and Normal World.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operations that require confidentiality are performed in the secure world.</a:t>
            </a:r>
          </a:p>
        </p:txBody>
      </p:sp>
    </p:spTree>
    <p:extLst>
      <p:ext uri="{BB962C8B-B14F-4D97-AF65-F5344CB8AC3E}">
        <p14:creationId xmlns:p14="http://schemas.microsoft.com/office/powerpoint/2010/main" val="2345048976"/>
      </p:ext>
    </p:extLst>
  </p:cSld>
  <p:clrMapOvr>
    <a:masterClrMapping/>
  </p:clrMapOvr>
</p:sld>
</file>

<file path=ppt/theme/theme1.xml><?xml version="1.0" encoding="utf-8"?>
<a:theme xmlns:a="http://schemas.openxmlformats.org/drawingml/2006/main" name="SSS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24240</TotalTime>
  <Words>1971</Words>
  <Application>Microsoft Macintosh PowerPoint</Application>
  <PresentationFormat>On-screen Show (4:3)</PresentationFormat>
  <Paragraphs>441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Symbol</vt:lpstr>
      <vt:lpstr>Times New Roman</vt:lpstr>
      <vt:lpstr>Verdana</vt:lpstr>
      <vt:lpstr>SSS-1</vt:lpstr>
      <vt:lpstr>PowerPoint Presentation</vt:lpstr>
      <vt:lpstr>Outline</vt:lpstr>
      <vt:lpstr>Threaten in Traditional Rich OS Application Environment</vt:lpstr>
      <vt:lpstr>Threaten in Traditional Automotive Systems</vt:lpstr>
      <vt:lpstr>Security Requirement for Automotive Systems</vt:lpstr>
      <vt:lpstr>Trusted Execution Environment</vt:lpstr>
      <vt:lpstr>Trusted Execution Environment</vt:lpstr>
      <vt:lpstr>Trusted Execution Environment</vt:lpstr>
      <vt:lpstr>ARM TrustZone Overview</vt:lpstr>
      <vt:lpstr>ARM TrustZone Architecture</vt:lpstr>
      <vt:lpstr>TrustZone Architecture and Mechanism</vt:lpstr>
      <vt:lpstr>TrustZone Processor Cluster Model</vt:lpstr>
      <vt:lpstr>TrustZone Memory System</vt:lpstr>
      <vt:lpstr>TrustZone Memory System</vt:lpstr>
      <vt:lpstr>TrustZone Monitor Mode</vt:lpstr>
      <vt:lpstr>TrustZone Secure Boot</vt:lpstr>
      <vt:lpstr>TrustZone API</vt:lpstr>
      <vt:lpstr>TrustZone Client API</vt:lpstr>
      <vt:lpstr>Trusted Application and TEE APIs</vt:lpstr>
      <vt:lpstr>Trusted Application and TEE APIs</vt:lpstr>
      <vt:lpstr>Trusted Application and TEE APIs</vt:lpstr>
      <vt:lpstr>OP-TEE: an Open-Source TEE</vt:lpstr>
      <vt:lpstr>Getting Started with OP-TEE and QEMU</vt:lpstr>
      <vt:lpstr>TrustZone Example</vt:lpstr>
      <vt:lpstr>IoT Challenges Traditional Cloud Storage</vt:lpstr>
      <vt:lpstr>Motivation By Fog Architecture</vt:lpstr>
      <vt:lpstr>SHARCS (Secure Hierarchical Adaptive Reliable Cloud Storage) system Overview</vt:lpstr>
      <vt:lpstr>SHARCS HPC Engine</vt:lpstr>
      <vt:lpstr>SHARCS Fog Security Controller</vt:lpstr>
      <vt:lpstr>SHARCS Fog Storage System</vt:lpstr>
      <vt:lpstr>IoT Layer: ABE on TrustZone Implementation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超宇</dc:creator>
  <cp:lastModifiedBy>张 超宇</cp:lastModifiedBy>
  <cp:revision>514</cp:revision>
  <dcterms:created xsi:type="dcterms:W3CDTF">2020-07-31T00:34:35Z</dcterms:created>
  <dcterms:modified xsi:type="dcterms:W3CDTF">2021-03-23T04:06:47Z</dcterms:modified>
</cp:coreProperties>
</file>